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289" r:id="rId2"/>
    <p:sldId id="287" r:id="rId3"/>
    <p:sldId id="333" r:id="rId4"/>
    <p:sldId id="334" r:id="rId5"/>
    <p:sldId id="335" r:id="rId6"/>
    <p:sldId id="336" r:id="rId7"/>
    <p:sldId id="337" r:id="rId8"/>
    <p:sldId id="338" r:id="rId9"/>
    <p:sldId id="339" r:id="rId10"/>
    <p:sldId id="340" r:id="rId11"/>
    <p:sldId id="341" r:id="rId12"/>
    <p:sldId id="342" r:id="rId13"/>
    <p:sldId id="343" r:id="rId14"/>
    <p:sldId id="344" r:id="rId15"/>
    <p:sldId id="345" r:id="rId16"/>
    <p:sldId id="346" r:id="rId17"/>
    <p:sldId id="364" r:id="rId18"/>
    <p:sldId id="307" r:id="rId19"/>
    <p:sldId id="365" r:id="rId20"/>
    <p:sldId id="347" r:id="rId21"/>
    <p:sldId id="348" r:id="rId22"/>
    <p:sldId id="319" r:id="rId23"/>
    <p:sldId id="350" r:id="rId24"/>
    <p:sldId id="351" r:id="rId25"/>
    <p:sldId id="349" r:id="rId26"/>
    <p:sldId id="352" r:id="rId27"/>
    <p:sldId id="353" r:id="rId28"/>
    <p:sldId id="355" r:id="rId29"/>
    <p:sldId id="356" r:id="rId30"/>
    <p:sldId id="323" r:id="rId31"/>
    <p:sldId id="361" r:id="rId32"/>
    <p:sldId id="329" r:id="rId33"/>
    <p:sldId id="359" r:id="rId34"/>
    <p:sldId id="358" r:id="rId35"/>
    <p:sldId id="360" r:id="rId36"/>
    <p:sldId id="362" r:id="rId37"/>
    <p:sldId id="330" r:id="rId38"/>
    <p:sldId id="363" r:id="rId39"/>
    <p:sldId id="366" r:id="rId40"/>
    <p:sldId id="367" r:id="rId41"/>
  </p:sldIdLst>
  <p:sldSz cx="9144000" cy="6858000" type="screen4x3"/>
  <p:notesSz cx="6994525" cy="92789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2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2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2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2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3300"/>
    <a:srgbClr val="CCCC00"/>
    <a:srgbClr val="FF9900"/>
    <a:srgbClr val="3333FF"/>
    <a:srgbClr val="0099FF"/>
    <a:srgbClr val="99CC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8" autoAdjust="0"/>
    <p:restoredTop sz="94660" autoAdjust="0"/>
  </p:normalViewPr>
  <p:slideViewPr>
    <p:cSldViewPr snapToGrid="0">
      <p:cViewPr varScale="1">
        <p:scale>
          <a:sx n="144" d="100"/>
          <a:sy n="144" d="100"/>
        </p:scale>
        <p:origin x="-11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7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165" tIns="44581" rIns="89165" bIns="44581" numCol="1" anchor="t" anchorCtr="0" compatLnSpc="1">
            <a:prstTxWarp prst="textNoShape">
              <a:avLst/>
            </a:prstTxWarp>
          </a:bodyPr>
          <a:lstStyle>
            <a:lvl1pPr defTabSz="890588">
              <a:defRPr sz="1200"/>
            </a:lvl1pPr>
          </a:lstStyle>
          <a:p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165" tIns="44581" rIns="89165" bIns="44581" numCol="1" anchor="t" anchorCtr="0" compatLnSpc="1">
            <a:prstTxWarp prst="textNoShape">
              <a:avLst/>
            </a:prstTxWarp>
          </a:bodyPr>
          <a:lstStyle>
            <a:lvl1pPr algn="r" defTabSz="890588">
              <a:defRPr sz="1200"/>
            </a:lvl1pPr>
          </a:lstStyle>
          <a:p>
            <a:endParaRPr lang="en-US"/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5388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165" tIns="44581" rIns="89165" bIns="44581" numCol="1" anchor="b" anchorCtr="0" compatLnSpc="1">
            <a:prstTxWarp prst="textNoShape">
              <a:avLst/>
            </a:prstTxWarp>
          </a:bodyPr>
          <a:lstStyle>
            <a:lvl1pPr defTabSz="890588">
              <a:defRPr sz="1200"/>
            </a:lvl1pPr>
          </a:lstStyle>
          <a:p>
            <a:endParaRPr lang="en-US"/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15388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165" tIns="44581" rIns="89165" bIns="44581" numCol="1" anchor="b" anchorCtr="0" compatLnSpc="1">
            <a:prstTxWarp prst="textNoShape">
              <a:avLst/>
            </a:prstTxWarp>
          </a:bodyPr>
          <a:lstStyle>
            <a:lvl1pPr algn="r" defTabSz="890588">
              <a:defRPr sz="1200"/>
            </a:lvl1pPr>
          </a:lstStyle>
          <a:p>
            <a:fld id="{5666AA19-4902-0C43-9657-EBC6ABEAD4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70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165" tIns="44581" rIns="89165" bIns="44581" numCol="1" anchor="t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165" tIns="44581" rIns="89165" bIns="44581" numCol="1" anchor="t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693738"/>
            <a:ext cx="4641850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8488"/>
            <a:ext cx="5127625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165" tIns="44581" rIns="89165" bIns="44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5388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165" tIns="44581" rIns="89165" bIns="44581" numCol="1" anchor="b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5388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165" tIns="44581" rIns="89165" bIns="44581" numCol="1" anchor="b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Times New Roman" charset="0"/>
              </a:defRPr>
            </a:lvl1pPr>
          </a:lstStyle>
          <a:p>
            <a:fld id="{61103784-9E81-4341-9000-26B1C1F672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104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23D6CF-1AF1-5B46-B50F-68DE5FEB4152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going to talk about MACA, Joint Operations, and Mission Approval </a:t>
            </a:r>
          </a:p>
          <a:p>
            <a:endParaRPr lang="en-US" dirty="0"/>
          </a:p>
          <a:p>
            <a:r>
              <a:rPr lang="en-US" dirty="0"/>
              <a:t>This is not complicated. I Promise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9DE9C-A2E6-854B-A3B3-3EB281FE6731}" type="slidenum">
              <a:rPr lang="en-US"/>
              <a:pPr/>
              <a:t>2</a:t>
            </a:fld>
            <a:endParaRPr 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89AEB-BE85-BA40-98DB-161603A06C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E7E0-58B4-9D4E-8F47-935A36A84AC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36F3E-A026-C54E-B804-BD71A9BC3C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8E40D-232A-2E41-8642-85D63895231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5528-CB4C-F849-A682-69F57DAF80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C4051-B64F-154F-8E73-9EC381ECB5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0C0F-3FC7-764B-8A0B-12FF5902B4D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28EA-5C31-8B4F-A2E5-F909E55D58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421E-4A4F-7C42-A74C-77D3BC1DCE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0C60-6C0D-4B44-BC5D-8CDB73D27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3452724-8FB3-5B41-B8FA-AB6EF766D4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CESSNA 182T NAV III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KAP 140 AUTOPILOT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220" y="4618499"/>
            <a:ext cx="5016500" cy="1854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8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</a:t>
            </a:r>
            <a:endParaRPr lang="en-US" dirty="0"/>
          </a:p>
        </p:txBody>
      </p:sp>
      <p:sp>
        <p:nvSpPr>
          <p:cNvPr id="44059" name="Rectangle 27"/>
          <p:cNvSpPr>
            <a:spLocks noGrp="1" noChangeArrowheads="1"/>
          </p:cNvSpPr>
          <p:nvPr>
            <p:ph idx="1"/>
          </p:nvPr>
        </p:nvSpPr>
        <p:spPr>
          <a:xfrm>
            <a:off x="449263" y="1920875"/>
            <a:ext cx="8310562" cy="4483100"/>
          </a:xfrm>
        </p:spPr>
        <p:txBody>
          <a:bodyPr/>
          <a:lstStyle/>
          <a:p>
            <a:r>
              <a:rPr lang="fr-FR" dirty="0" smtClean="0"/>
              <a:t>Présentation</a:t>
            </a:r>
            <a:r>
              <a:rPr lang="en-US" dirty="0" smtClean="0"/>
              <a:t> de </a:t>
            </a:r>
            <a:r>
              <a:rPr lang="fr-FR" dirty="0" smtClean="0"/>
              <a:t>l’équipement</a:t>
            </a:r>
          </a:p>
          <a:p>
            <a:r>
              <a:rPr lang="en-US" dirty="0" smtClean="0"/>
              <a:t>Limitations</a:t>
            </a:r>
            <a:endParaRPr lang="en-US" dirty="0"/>
          </a:p>
          <a:p>
            <a:r>
              <a:rPr lang="en-US" dirty="0" err="1" smtClean="0"/>
              <a:t>Utilisation</a:t>
            </a:r>
            <a:r>
              <a:rPr lang="en-US" dirty="0" smtClean="0"/>
              <a:t> en </a:t>
            </a:r>
            <a:r>
              <a:rPr lang="en-US" dirty="0" err="1" smtClean="0"/>
              <a:t>vol</a:t>
            </a:r>
            <a:endParaRPr lang="en-US" dirty="0"/>
          </a:p>
          <a:p>
            <a:pPr lvl="1"/>
            <a:r>
              <a:rPr lang="en-US" sz="2000" dirty="0" smtClean="0"/>
              <a:t>Phase de </a:t>
            </a:r>
            <a:r>
              <a:rPr lang="en-US" sz="2000" dirty="0" err="1" smtClean="0"/>
              <a:t>montée</a:t>
            </a:r>
            <a:endParaRPr lang="en-US" sz="2000" dirty="0"/>
          </a:p>
          <a:p>
            <a:pPr lvl="1"/>
            <a:r>
              <a:rPr lang="en-US" dirty="0" err="1" smtClean="0"/>
              <a:t>Atteinte</a:t>
            </a:r>
            <a:r>
              <a:rPr lang="en-US" dirty="0" smtClean="0"/>
              <a:t> du </a:t>
            </a:r>
            <a:r>
              <a:rPr lang="en-US" dirty="0" err="1" smtClean="0"/>
              <a:t>niveau</a:t>
            </a:r>
            <a:r>
              <a:rPr lang="en-US" dirty="0" smtClean="0"/>
              <a:t> et </a:t>
            </a:r>
            <a:r>
              <a:rPr lang="en-US" dirty="0" err="1" smtClean="0"/>
              <a:t>croisière</a:t>
            </a:r>
            <a:endParaRPr lang="en-US" sz="2000" dirty="0"/>
          </a:p>
          <a:p>
            <a:pPr lvl="1"/>
            <a:r>
              <a:rPr lang="en-US" sz="2000" dirty="0" err="1" smtClean="0"/>
              <a:t>Approche</a:t>
            </a:r>
            <a:endParaRPr lang="en-US" sz="2000" dirty="0"/>
          </a:p>
          <a:p>
            <a:pPr lvl="1"/>
            <a:r>
              <a:rPr lang="en-US" dirty="0" err="1" smtClean="0"/>
              <a:t>Approche</a:t>
            </a:r>
            <a:r>
              <a:rPr lang="en-US" dirty="0" smtClean="0"/>
              <a:t> </a:t>
            </a:r>
            <a:r>
              <a:rPr lang="en-US" dirty="0" err="1" smtClean="0"/>
              <a:t>interrompue</a:t>
            </a:r>
            <a:endParaRPr lang="en-US" sz="2000" dirty="0"/>
          </a:p>
          <a:p>
            <a:r>
              <a:rPr lang="en-US" sz="2400" dirty="0" err="1" smtClean="0"/>
              <a:t>Effets</a:t>
            </a:r>
            <a:r>
              <a:rPr lang="en-US" sz="2400" dirty="0" smtClean="0"/>
              <a:t> </a:t>
            </a:r>
            <a:r>
              <a:rPr lang="en-US" sz="2400" dirty="0" err="1" smtClean="0"/>
              <a:t>d’une</a:t>
            </a:r>
            <a:r>
              <a:rPr lang="en-US" sz="2400" dirty="0" smtClean="0"/>
              <a:t> </a:t>
            </a:r>
            <a:r>
              <a:rPr lang="en-US" sz="2400" dirty="0" err="1" smtClean="0"/>
              <a:t>panne</a:t>
            </a:r>
            <a:r>
              <a:rPr lang="en-US" sz="2400" dirty="0" smtClean="0"/>
              <a:t> de </a:t>
            </a:r>
            <a:r>
              <a:rPr lang="en-US" sz="2400" dirty="0" err="1" smtClean="0"/>
              <a:t>l’équipement</a:t>
            </a:r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3344-C11C-9941-A809-54D9262114FD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Contrôles</a:t>
            </a:r>
            <a:r>
              <a:rPr lang="en-US" dirty="0" smtClean="0"/>
              <a:t> et indications</a:t>
            </a:r>
            <a:r>
              <a:rPr lang="en-US" dirty="0"/>
              <a:t>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E8C5F-FC69-C545-AD24-B34CB5BB0134}" type="slidenum">
              <a:rPr lang="en-US"/>
              <a:pPr/>
              <a:t>3</a:t>
            </a:fld>
            <a:endParaRPr lang="en-US"/>
          </a:p>
        </p:txBody>
      </p:sp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33" name="Text Box 5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78535" name="Text Box 7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78537" name="Text Box 9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78545" name="Text Box 1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78546" name="Text Box 1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78547" name="Text Box 1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78548" name="Text Box 2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78549" name="Text Box 2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78550" name="Text Box 2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78551" name="Text Box 2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78552" name="Text Box 2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78553" name="Text Box 2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78554" name="Text Box 2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78555" name="Text Box 2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78556" name="Text Box 2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78557" name="Text Box 2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78558" name="Text Box 3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78562" name="Oval 34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63" name="Oval 35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78565" name="Text Box 37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78566" name="Text Box 38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78567" name="Rectangle 39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68" name="Rectangle 40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69" name="Rectangle 41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70" name="Rectangle 42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71" name="Rectangle 43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72" name="Rectangle 44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73" name="Rectangle 45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74" name="Rectangle 46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75" name="Rectangle 47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76" name="Rectangle 48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77" name="Rectangle 49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78" name="Rectangle 50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79" name="Rectangle 51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80" name="Oval 52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81" name="AutoShape 53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82" name="AutoShape 54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8587" name="Text Box 59"/>
          <p:cNvSpPr txBox="1">
            <a:spLocks noChangeArrowheads="1"/>
          </p:cNvSpPr>
          <p:nvPr/>
        </p:nvSpPr>
        <p:spPr bwMode="auto">
          <a:xfrm>
            <a:off x="165267" y="4745038"/>
            <a:ext cx="8837388" cy="195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err="1" smtClean="0"/>
              <a:t>Bouton</a:t>
            </a:r>
            <a:r>
              <a:rPr lang="en-US" dirty="0" smtClean="0"/>
              <a:t> </a:t>
            </a:r>
            <a:r>
              <a:rPr lang="en-US" dirty="0" err="1" smtClean="0"/>
              <a:t>d’engagement</a:t>
            </a:r>
            <a:r>
              <a:rPr lang="en-US" dirty="0" smtClean="0"/>
              <a:t> / </a:t>
            </a:r>
            <a:r>
              <a:rPr lang="en-US" dirty="0" err="1" smtClean="0"/>
              <a:t>désengagement</a:t>
            </a:r>
            <a:r>
              <a:rPr lang="en-US" dirty="0" smtClean="0"/>
              <a:t> de </a:t>
            </a:r>
            <a:r>
              <a:rPr lang="en-US" dirty="0" err="1" smtClean="0"/>
              <a:t>l’autopilote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pressé</a:t>
            </a:r>
            <a:r>
              <a:rPr lang="en-US" dirty="0" smtClean="0"/>
              <a:t> et </a:t>
            </a:r>
            <a:r>
              <a:rPr lang="en-US" dirty="0" err="1" smtClean="0"/>
              <a:t>maintenu</a:t>
            </a:r>
            <a:endParaRPr lang="en-US" dirty="0" smtClean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err="1" smtClean="0"/>
              <a:t>Enclenche</a:t>
            </a:r>
            <a:r>
              <a:rPr lang="en-US" dirty="0" smtClean="0"/>
              <a:t> </a:t>
            </a:r>
            <a:r>
              <a:rPr lang="en-US" dirty="0" err="1" smtClean="0"/>
              <a:t>l’AP</a:t>
            </a:r>
            <a:r>
              <a:rPr lang="en-US" dirty="0" smtClean="0"/>
              <a:t> en mode ROL et VS (capture la VS </a:t>
            </a:r>
            <a:r>
              <a:rPr lang="en-US" dirty="0" err="1" smtClean="0"/>
              <a:t>instantanée</a:t>
            </a:r>
            <a:r>
              <a:rPr lang="en-US" dirty="0" smtClean="0"/>
              <a:t>)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err="1" smtClean="0"/>
              <a:t>Désengage</a:t>
            </a:r>
            <a:r>
              <a:rPr lang="en-US" dirty="0" smtClean="0"/>
              <a:t> </a:t>
            </a:r>
            <a:r>
              <a:rPr lang="en-US" dirty="0" err="1" smtClean="0"/>
              <a:t>l’AP</a:t>
            </a:r>
            <a:endParaRPr lang="en-US" dirty="0"/>
          </a:p>
        </p:txBody>
      </p:sp>
      <p:sp>
        <p:nvSpPr>
          <p:cNvPr id="278588" name="Oval 60"/>
          <p:cNvSpPr>
            <a:spLocks noChangeArrowheads="1"/>
          </p:cNvSpPr>
          <p:nvPr/>
        </p:nvSpPr>
        <p:spPr bwMode="auto">
          <a:xfrm>
            <a:off x="420688" y="3644900"/>
            <a:ext cx="1049337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AA1F-14D1-7E4F-8B67-E607E5022052}" type="slidenum">
              <a:rPr lang="en-US"/>
              <a:pPr/>
              <a:t>4</a:t>
            </a:fld>
            <a:endParaRPr lang="en-US"/>
          </a:p>
        </p:txBody>
      </p:sp>
      <p:sp>
        <p:nvSpPr>
          <p:cNvPr id="279555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56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79557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79558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79559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79560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79561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79562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79563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79564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79565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79566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79567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79568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79569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79570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79571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79572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79573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74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79575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79576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79577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78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79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80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81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82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83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84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85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86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87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88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89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90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91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92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9593" name="Text Box 41"/>
          <p:cNvSpPr txBox="1">
            <a:spLocks noChangeArrowheads="1"/>
          </p:cNvSpPr>
          <p:nvPr/>
        </p:nvSpPr>
        <p:spPr bwMode="auto">
          <a:xfrm>
            <a:off x="469900" y="4745038"/>
            <a:ext cx="8315325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Bouton</a:t>
            </a:r>
            <a:r>
              <a:rPr lang="en-US" dirty="0" smtClean="0"/>
              <a:t> HDG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Active le mode HEADING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Contrôle</a:t>
            </a:r>
            <a:r>
              <a:rPr lang="en-US" dirty="0" smtClean="0"/>
              <a:t> le </a:t>
            </a:r>
            <a:r>
              <a:rPr lang="en-US" dirty="0" err="1" smtClean="0"/>
              <a:t>roulis</a:t>
            </a:r>
            <a:r>
              <a:rPr lang="en-US" dirty="0" smtClean="0"/>
              <a:t> pour </a:t>
            </a:r>
            <a:r>
              <a:rPr lang="en-US" dirty="0" err="1" smtClean="0"/>
              <a:t>atteindre</a:t>
            </a:r>
            <a:r>
              <a:rPr lang="en-US" dirty="0" smtClean="0"/>
              <a:t> et </a:t>
            </a:r>
            <a:r>
              <a:rPr lang="en-US" dirty="0" err="1" smtClean="0"/>
              <a:t>maintenir</a:t>
            </a:r>
            <a:r>
              <a:rPr lang="en-US" dirty="0" smtClean="0"/>
              <a:t> le cap - </a:t>
            </a:r>
            <a:r>
              <a:rPr lang="en-US" dirty="0" err="1" smtClean="0"/>
              <a:t>pinule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Permet</a:t>
            </a:r>
            <a:r>
              <a:rPr lang="en-US" dirty="0" smtClean="0"/>
              <a:t> de </a:t>
            </a:r>
            <a:r>
              <a:rPr lang="en-US" dirty="0" err="1" smtClean="0"/>
              <a:t>basculer</a:t>
            </a:r>
            <a:r>
              <a:rPr lang="en-US" dirty="0" smtClean="0"/>
              <a:t> entre les modes ROL et HDG</a:t>
            </a:r>
            <a:endParaRPr lang="en-US" dirty="0"/>
          </a:p>
        </p:txBody>
      </p:sp>
      <p:sp>
        <p:nvSpPr>
          <p:cNvPr id="279594" name="Oval 42"/>
          <p:cNvSpPr>
            <a:spLocks noChangeArrowheads="1"/>
          </p:cNvSpPr>
          <p:nvPr/>
        </p:nvSpPr>
        <p:spPr bwMode="auto">
          <a:xfrm>
            <a:off x="1384300" y="3633788"/>
            <a:ext cx="1049338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49F4-1091-E444-BF9E-C37A283E98AA}" type="slidenum">
              <a:rPr lang="en-US"/>
              <a:pPr/>
              <a:t>5</a:t>
            </a:fld>
            <a:endParaRPr lang="en-US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0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80581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80582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80583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80584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80585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0586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80587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80588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80589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0590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80591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80592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0593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80594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0595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80596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80597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98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80599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80600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80601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02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03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04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05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06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07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08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09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10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11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12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13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14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15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16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617" name="Text Box 41"/>
          <p:cNvSpPr txBox="1">
            <a:spLocks noChangeArrowheads="1"/>
          </p:cNvSpPr>
          <p:nvPr/>
        </p:nvSpPr>
        <p:spPr bwMode="auto">
          <a:xfrm>
            <a:off x="469900" y="4745038"/>
            <a:ext cx="831532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Bouton</a:t>
            </a:r>
            <a:r>
              <a:rPr lang="en-US" dirty="0" smtClean="0"/>
              <a:t> NAV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Capture </a:t>
            </a:r>
            <a:r>
              <a:rPr lang="en-US" dirty="0" err="1" smtClean="0"/>
              <a:t>automatique</a:t>
            </a:r>
            <a:r>
              <a:rPr lang="en-US" dirty="0" smtClean="0"/>
              <a:t> et </a:t>
            </a:r>
            <a:r>
              <a:rPr lang="en-US" dirty="0" err="1" smtClean="0"/>
              <a:t>suivi</a:t>
            </a:r>
            <a:r>
              <a:rPr lang="en-US" dirty="0" smtClean="0"/>
              <a:t> de VOR</a:t>
            </a:r>
            <a:r>
              <a:rPr lang="en-US" dirty="0"/>
              <a:t>, LOC, </a:t>
            </a:r>
            <a:r>
              <a:rPr lang="en-US" dirty="0" err="1" smtClean="0"/>
              <a:t>ou</a:t>
            </a:r>
            <a:r>
              <a:rPr lang="en-US" dirty="0" smtClean="0"/>
              <a:t> GPS </a:t>
            </a:r>
            <a:r>
              <a:rPr lang="en-US" dirty="0" err="1" smtClean="0"/>
              <a:t>sélectionné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 HSI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Intêret</a:t>
            </a:r>
            <a:r>
              <a:rPr lang="en-US" dirty="0" smtClean="0"/>
              <a:t> pour </a:t>
            </a:r>
            <a:r>
              <a:rPr lang="en-US" dirty="0" err="1" smtClean="0"/>
              <a:t>l’enroute</a:t>
            </a:r>
            <a:endParaRPr lang="en-US" dirty="0"/>
          </a:p>
        </p:txBody>
      </p:sp>
      <p:sp>
        <p:nvSpPr>
          <p:cNvPr id="280618" name="Oval 42"/>
          <p:cNvSpPr>
            <a:spLocks noChangeArrowheads="1"/>
          </p:cNvSpPr>
          <p:nvPr/>
        </p:nvSpPr>
        <p:spPr bwMode="auto">
          <a:xfrm>
            <a:off x="2311400" y="3621088"/>
            <a:ext cx="1049338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6FB1-1E2F-BC4A-97F2-F7D2524C935A}" type="slidenum">
              <a:rPr lang="en-US"/>
              <a:pPr/>
              <a:t>6</a:t>
            </a:fld>
            <a:endParaRPr lang="en-US"/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81606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81607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81608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81609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1610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81611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81612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81613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1614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81615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81616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1617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81618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1619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81620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81621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22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81623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81624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81625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26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27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28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29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30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31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32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33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34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35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36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37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38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39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40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1641" name="Text Box 41"/>
          <p:cNvSpPr txBox="1">
            <a:spLocks noChangeArrowheads="1"/>
          </p:cNvSpPr>
          <p:nvPr/>
        </p:nvSpPr>
        <p:spPr bwMode="auto">
          <a:xfrm>
            <a:off x="469900" y="4745038"/>
            <a:ext cx="831532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Bouton</a:t>
            </a:r>
            <a:r>
              <a:rPr lang="en-US" dirty="0" smtClean="0"/>
              <a:t> APR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Capture </a:t>
            </a:r>
            <a:r>
              <a:rPr lang="en-US" dirty="0" err="1" smtClean="0"/>
              <a:t>automatique</a:t>
            </a:r>
            <a:r>
              <a:rPr lang="en-US" dirty="0" smtClean="0"/>
              <a:t> et </a:t>
            </a:r>
            <a:r>
              <a:rPr lang="en-US" dirty="0" err="1" smtClean="0"/>
              <a:t>suivi</a:t>
            </a:r>
            <a:r>
              <a:rPr lang="en-US" dirty="0" smtClean="0"/>
              <a:t> de </a:t>
            </a:r>
            <a:r>
              <a:rPr lang="en-US" dirty="0"/>
              <a:t>VOR, GPS, LOC </a:t>
            </a:r>
            <a:r>
              <a:rPr lang="en-US" dirty="0" smtClean="0"/>
              <a:t>et Glide </a:t>
            </a:r>
            <a:r>
              <a:rPr lang="en-US" dirty="0"/>
              <a:t>slope (</a:t>
            </a:r>
            <a:r>
              <a:rPr lang="en-US" dirty="0" smtClean="0"/>
              <a:t>ILS)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Intêret</a:t>
            </a:r>
            <a:r>
              <a:rPr lang="en-US" dirty="0" smtClean="0"/>
              <a:t> pour les </a:t>
            </a:r>
            <a:r>
              <a:rPr lang="en-US" dirty="0" err="1" smtClean="0"/>
              <a:t>approches</a:t>
            </a:r>
            <a:r>
              <a:rPr lang="en-US" dirty="0" smtClean="0"/>
              <a:t> aux instruments</a:t>
            </a:r>
            <a:endParaRPr lang="en-US" dirty="0"/>
          </a:p>
        </p:txBody>
      </p:sp>
      <p:sp>
        <p:nvSpPr>
          <p:cNvPr id="281642" name="Oval 42"/>
          <p:cNvSpPr>
            <a:spLocks noChangeArrowheads="1"/>
          </p:cNvSpPr>
          <p:nvPr/>
        </p:nvSpPr>
        <p:spPr bwMode="auto">
          <a:xfrm>
            <a:off x="3187700" y="3621088"/>
            <a:ext cx="1049338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5C26-6E97-BA44-A757-F0D5698BAD98}" type="slidenum">
              <a:rPr lang="en-US"/>
              <a:pPr/>
              <a:t>7</a:t>
            </a:fld>
            <a:endParaRPr lang="en-US"/>
          </a:p>
        </p:txBody>
      </p:sp>
      <p:sp>
        <p:nvSpPr>
          <p:cNvPr id="282627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28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82629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82631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82632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82633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2634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82635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82636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82637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2638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82639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82640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2641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82642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2643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82644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82645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46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82647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82648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82649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50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51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52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53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54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55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56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57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58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59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60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61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62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63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64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2665" name="Text Box 41"/>
          <p:cNvSpPr txBox="1">
            <a:spLocks noChangeArrowheads="1"/>
          </p:cNvSpPr>
          <p:nvPr/>
        </p:nvSpPr>
        <p:spPr bwMode="auto">
          <a:xfrm>
            <a:off x="469900" y="4745038"/>
            <a:ext cx="8315325" cy="195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Bouton</a:t>
            </a:r>
            <a:r>
              <a:rPr lang="en-US" dirty="0" smtClean="0"/>
              <a:t> REV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Capture </a:t>
            </a:r>
            <a:r>
              <a:rPr lang="en-US" dirty="0" err="1" smtClean="0"/>
              <a:t>automatique</a:t>
            </a:r>
            <a:r>
              <a:rPr lang="en-US" dirty="0" smtClean="0"/>
              <a:t> d’un LOC en “</a:t>
            </a:r>
            <a:r>
              <a:rPr lang="en-US" dirty="0" err="1" smtClean="0"/>
              <a:t>backcourse</a:t>
            </a:r>
            <a:r>
              <a:rPr lang="en-US" dirty="0" smtClean="0"/>
              <a:t>”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La </a:t>
            </a:r>
            <a:r>
              <a:rPr lang="en-US" dirty="0" err="1" smtClean="0"/>
              <a:t>réponse</a:t>
            </a:r>
            <a:r>
              <a:rPr lang="en-US" dirty="0" smtClean="0"/>
              <a:t> au LOC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inversé</a:t>
            </a:r>
            <a:r>
              <a:rPr lang="en-US" dirty="0" smtClean="0"/>
              <a:t> (</a:t>
            </a:r>
            <a:r>
              <a:rPr lang="en-US" dirty="0" err="1" smtClean="0"/>
              <a:t>dans</a:t>
            </a:r>
            <a:r>
              <a:rPr lang="en-US" dirty="0" smtClean="0"/>
              <a:t> le HSI: </a:t>
            </a:r>
            <a:r>
              <a:rPr lang="en-US" dirty="0"/>
              <a:t>front </a:t>
            </a:r>
            <a:r>
              <a:rPr lang="en-US" dirty="0" smtClean="0"/>
              <a:t>course !)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Seulement</a:t>
            </a:r>
            <a:r>
              <a:rPr lang="en-US" dirty="0" smtClean="0"/>
              <a:t> </a:t>
            </a:r>
            <a:r>
              <a:rPr lang="en-US" dirty="0" err="1" smtClean="0"/>
              <a:t>lorsque</a:t>
            </a:r>
            <a:r>
              <a:rPr lang="en-US" dirty="0" smtClean="0"/>
              <a:t> la </a:t>
            </a:r>
            <a:r>
              <a:rPr lang="en-US" dirty="0" err="1" smtClean="0"/>
              <a:t>fréquence</a:t>
            </a:r>
            <a:r>
              <a:rPr lang="en-US" dirty="0" smtClean="0"/>
              <a:t> d’un LOC </a:t>
            </a:r>
            <a:r>
              <a:rPr lang="en-US" dirty="0" err="1" smtClean="0"/>
              <a:t>est</a:t>
            </a:r>
            <a:r>
              <a:rPr lang="en-US" dirty="0" smtClean="0"/>
              <a:t> active</a:t>
            </a:r>
            <a:endParaRPr lang="en-US" dirty="0"/>
          </a:p>
        </p:txBody>
      </p:sp>
      <p:sp>
        <p:nvSpPr>
          <p:cNvPr id="282666" name="Oval 42"/>
          <p:cNvSpPr>
            <a:spLocks noChangeArrowheads="1"/>
          </p:cNvSpPr>
          <p:nvPr/>
        </p:nvSpPr>
        <p:spPr bwMode="auto">
          <a:xfrm>
            <a:off x="4189413" y="3608388"/>
            <a:ext cx="1049337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285-1056-BE4F-83BE-BD834EA3257D}" type="slidenum">
              <a:rPr lang="en-US"/>
              <a:pPr/>
              <a:t>8</a:t>
            </a:fld>
            <a:endParaRPr lang="en-US"/>
          </a:p>
        </p:txBody>
      </p:sp>
      <p:sp>
        <p:nvSpPr>
          <p:cNvPr id="284675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676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84677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84678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84679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84680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84681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4682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84683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84684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84685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4686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84687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84688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4689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84690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4691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84692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84693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694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84695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84696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84697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698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699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00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01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02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03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04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05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06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07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08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09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10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11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12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4713" name="Text Box 41"/>
          <p:cNvSpPr txBox="1">
            <a:spLocks noChangeArrowheads="1"/>
          </p:cNvSpPr>
          <p:nvPr/>
        </p:nvSpPr>
        <p:spPr bwMode="auto">
          <a:xfrm>
            <a:off x="469900" y="4745038"/>
            <a:ext cx="831532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Bouton</a:t>
            </a:r>
            <a:r>
              <a:rPr lang="en-US" dirty="0" smtClean="0"/>
              <a:t> ALT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Switch entre les </a:t>
            </a:r>
            <a:r>
              <a:rPr lang="en-US" dirty="0" err="1" smtClean="0"/>
              <a:t>fonctions</a:t>
            </a:r>
            <a:r>
              <a:rPr lang="en-US" dirty="0" smtClean="0"/>
              <a:t> ALT et VS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endParaRPr lang="en-US" dirty="0"/>
          </a:p>
        </p:txBody>
      </p:sp>
      <p:sp>
        <p:nvSpPr>
          <p:cNvPr id="284714" name="Oval 42"/>
          <p:cNvSpPr>
            <a:spLocks noChangeArrowheads="1"/>
          </p:cNvSpPr>
          <p:nvPr/>
        </p:nvSpPr>
        <p:spPr bwMode="auto">
          <a:xfrm>
            <a:off x="5153025" y="3608388"/>
            <a:ext cx="1049338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A1F18-9A30-B648-844B-9ABCEE849D47}" type="slidenum">
              <a:rPr lang="en-US"/>
              <a:pPr/>
              <a:t>9</a:t>
            </a:fld>
            <a:endParaRPr lang="en-US"/>
          </a:p>
        </p:txBody>
      </p:sp>
      <p:sp>
        <p:nvSpPr>
          <p:cNvPr id="285699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00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85701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85702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85703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85704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85705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5706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85707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85708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85709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5710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85711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85712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5713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85714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5715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85716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85717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18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85719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85720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85721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22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23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24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25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26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27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28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29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30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31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32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33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34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35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36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5737" name="Text Box 41"/>
          <p:cNvSpPr txBox="1">
            <a:spLocks noChangeArrowheads="1"/>
          </p:cNvSpPr>
          <p:nvPr/>
        </p:nvSpPr>
        <p:spPr bwMode="auto">
          <a:xfrm>
            <a:off x="420688" y="4313238"/>
            <a:ext cx="8315325" cy="2662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Boutons</a:t>
            </a:r>
            <a:r>
              <a:rPr lang="en-US" dirty="0" smtClean="0"/>
              <a:t> VS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L’effet</a:t>
            </a:r>
            <a:r>
              <a:rPr lang="en-US" dirty="0" smtClean="0"/>
              <a:t> </a:t>
            </a:r>
            <a:r>
              <a:rPr lang="en-US" dirty="0" err="1" smtClean="0"/>
              <a:t>dépend</a:t>
            </a:r>
            <a:r>
              <a:rPr lang="en-US" dirty="0" smtClean="0"/>
              <a:t> du mode vertical </a:t>
            </a:r>
            <a:r>
              <a:rPr lang="en-US" dirty="0" err="1" smtClean="0"/>
              <a:t>sélectionné</a:t>
            </a:r>
            <a:r>
              <a:rPr lang="en-US" dirty="0" smtClean="0"/>
              <a:t>: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1600" dirty="0" smtClean="0"/>
              <a:t> VS mode: un </a:t>
            </a:r>
            <a:r>
              <a:rPr lang="en-US" sz="1600" dirty="0" err="1" smtClean="0"/>
              <a:t>appui</a:t>
            </a:r>
            <a:r>
              <a:rPr lang="en-US" sz="1600" dirty="0" smtClean="0"/>
              <a:t> </a:t>
            </a:r>
            <a:r>
              <a:rPr lang="en-US" sz="1600" dirty="0" err="1" smtClean="0"/>
              <a:t>bref</a:t>
            </a:r>
            <a:r>
              <a:rPr lang="en-US" sz="1600" dirty="0" smtClean="0"/>
              <a:t> </a:t>
            </a:r>
            <a:r>
              <a:rPr lang="en-US" sz="1600" dirty="0" err="1" smtClean="0"/>
              <a:t>montre</a:t>
            </a:r>
            <a:r>
              <a:rPr lang="en-US" sz="1600" dirty="0" smtClean="0"/>
              <a:t> la VS </a:t>
            </a:r>
            <a:r>
              <a:rPr lang="en-US" sz="1600" dirty="0" err="1" smtClean="0"/>
              <a:t>capturée</a:t>
            </a:r>
            <a:endParaRPr lang="en-US" sz="1600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1600" dirty="0" smtClean="0"/>
              <a:t> VS mode: un </a:t>
            </a:r>
            <a:r>
              <a:rPr lang="en-US" sz="1600" dirty="0" err="1" smtClean="0"/>
              <a:t>appui</a:t>
            </a:r>
            <a:r>
              <a:rPr lang="en-US" sz="1600" dirty="0" smtClean="0"/>
              <a:t> plus long </a:t>
            </a:r>
            <a:r>
              <a:rPr lang="en-US" sz="1600" dirty="0" err="1" smtClean="0"/>
              <a:t>modifie</a:t>
            </a:r>
            <a:r>
              <a:rPr lang="en-US" sz="1600" dirty="0" smtClean="0"/>
              <a:t> la VS par </a:t>
            </a:r>
            <a:r>
              <a:rPr lang="en-US" sz="1600" dirty="0" err="1" smtClean="0"/>
              <a:t>incrément</a:t>
            </a:r>
            <a:r>
              <a:rPr lang="en-US" sz="1600" dirty="0" smtClean="0"/>
              <a:t> de 100 fpm</a:t>
            </a:r>
            <a:endParaRPr lang="en-US" sz="1600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1600" dirty="0" smtClean="0"/>
              <a:t> </a:t>
            </a:r>
            <a:r>
              <a:rPr lang="en-US" sz="1600" dirty="0" err="1" smtClean="0"/>
              <a:t>Quand</a:t>
            </a:r>
            <a:r>
              <a:rPr lang="en-US" sz="1600" dirty="0" smtClean="0"/>
              <a:t> </a:t>
            </a:r>
            <a:r>
              <a:rPr lang="en-US" sz="1600" dirty="0" err="1" smtClean="0"/>
              <a:t>une</a:t>
            </a:r>
            <a:r>
              <a:rPr lang="en-US" sz="1600" dirty="0" smtClean="0"/>
              <a:t> altitude </a:t>
            </a:r>
            <a:r>
              <a:rPr lang="en-US" sz="1600" dirty="0" err="1" smtClean="0"/>
              <a:t>armée</a:t>
            </a:r>
            <a:r>
              <a:rPr lang="en-US" sz="1600" dirty="0" smtClean="0"/>
              <a:t> </a:t>
            </a:r>
            <a:r>
              <a:rPr lang="en-US" sz="1600" dirty="0" err="1" smtClean="0"/>
              <a:t>est</a:t>
            </a:r>
            <a:r>
              <a:rPr lang="en-US" sz="1600" dirty="0" smtClean="0"/>
              <a:t> </a:t>
            </a:r>
            <a:r>
              <a:rPr lang="en-US" sz="1600" dirty="0" err="1" smtClean="0"/>
              <a:t>atteinte</a:t>
            </a:r>
            <a:r>
              <a:rPr lang="en-US" sz="1600" dirty="0" smtClean="0"/>
              <a:t> (mode ALT), un </a:t>
            </a:r>
            <a:r>
              <a:rPr lang="en-US" sz="1600" dirty="0" err="1" smtClean="0"/>
              <a:t>appui</a:t>
            </a:r>
            <a:r>
              <a:rPr lang="en-US" sz="1600" dirty="0" smtClean="0"/>
              <a:t> plus long </a:t>
            </a:r>
            <a:r>
              <a:rPr lang="en-US" sz="1600" dirty="0" err="1" smtClean="0"/>
              <a:t>modifie</a:t>
            </a:r>
            <a:r>
              <a:rPr lang="en-US" sz="1600" dirty="0" smtClean="0"/>
              <a:t> </a:t>
            </a:r>
            <a:r>
              <a:rPr lang="en-US" sz="1600" dirty="0" err="1" smtClean="0"/>
              <a:t>l’altitude</a:t>
            </a:r>
            <a:r>
              <a:rPr lang="en-US" sz="1600" dirty="0" smtClean="0"/>
              <a:t> de 20ft (</a:t>
            </a:r>
            <a:r>
              <a:rPr lang="en-US" sz="1600" dirty="0" err="1" smtClean="0"/>
              <a:t>affichage</a:t>
            </a:r>
            <a:r>
              <a:rPr lang="en-US" sz="1600" dirty="0" smtClean="0"/>
              <a:t> </a:t>
            </a:r>
            <a:r>
              <a:rPr lang="en-US" sz="1600" dirty="0" err="1" smtClean="0"/>
              <a:t>inchangé</a:t>
            </a:r>
            <a:r>
              <a:rPr lang="en-US" sz="1600" dirty="0" smtClean="0"/>
              <a:t>).</a:t>
            </a:r>
            <a:endParaRPr lang="en-US" sz="1600" dirty="0"/>
          </a:p>
          <a:p>
            <a:pPr lvl="1">
              <a:spcBef>
                <a:spcPct val="50000"/>
              </a:spcBef>
              <a:buFontTx/>
              <a:buChar char="•"/>
            </a:pPr>
            <a:endParaRPr lang="en-US" sz="1600" dirty="0"/>
          </a:p>
        </p:txBody>
      </p:sp>
      <p:sp>
        <p:nvSpPr>
          <p:cNvPr id="285738" name="Oval 42"/>
          <p:cNvSpPr>
            <a:spLocks noChangeArrowheads="1"/>
          </p:cNvSpPr>
          <p:nvPr/>
        </p:nvSpPr>
        <p:spPr bwMode="auto">
          <a:xfrm>
            <a:off x="5980113" y="2682875"/>
            <a:ext cx="1049337" cy="159385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3CF9F-3D35-3C47-B98A-E21AF800E2C5}" type="slidenum">
              <a:rPr lang="en-US"/>
              <a:pPr/>
              <a:t>10</a:t>
            </a:fld>
            <a:endParaRPr lang="en-US"/>
          </a:p>
        </p:txBody>
      </p:sp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24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86726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86727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86728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86729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6730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86731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86732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86733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6734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86735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86736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6737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86738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6739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86740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86741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42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86743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86744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86745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46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47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48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49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50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51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52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53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54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55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56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57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58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59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60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6761" name="Text Box 41"/>
          <p:cNvSpPr txBox="1">
            <a:spLocks noChangeArrowheads="1"/>
          </p:cNvSpPr>
          <p:nvPr/>
        </p:nvSpPr>
        <p:spPr bwMode="auto">
          <a:xfrm>
            <a:off x="469900" y="4522788"/>
            <a:ext cx="831532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Bouton</a:t>
            </a:r>
            <a:r>
              <a:rPr lang="en-US" dirty="0" smtClean="0"/>
              <a:t> ARM (</a:t>
            </a:r>
            <a:r>
              <a:rPr lang="en-US" dirty="0" err="1" smtClean="0"/>
              <a:t>concerne</a:t>
            </a:r>
            <a:r>
              <a:rPr lang="en-US" dirty="0" smtClean="0"/>
              <a:t> </a:t>
            </a:r>
            <a:r>
              <a:rPr lang="en-US" dirty="0" err="1" smtClean="0"/>
              <a:t>l’altitude</a:t>
            </a:r>
            <a:r>
              <a:rPr lang="en-US" dirty="0" smtClean="0"/>
              <a:t>)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Active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désactive</a:t>
            </a:r>
            <a:r>
              <a:rPr lang="en-US" dirty="0" smtClean="0"/>
              <a:t> </a:t>
            </a:r>
            <a:r>
              <a:rPr lang="en-US" dirty="0" err="1" smtClean="0"/>
              <a:t>l’armement</a:t>
            </a:r>
            <a:r>
              <a:rPr lang="en-US" dirty="0" smtClean="0"/>
              <a:t> </a:t>
            </a:r>
            <a:r>
              <a:rPr lang="en-US" dirty="0" err="1" smtClean="0"/>
              <a:t>d’altitude</a:t>
            </a:r>
            <a:r>
              <a:rPr lang="en-US" dirty="0" smtClean="0"/>
              <a:t> (pour </a:t>
            </a:r>
            <a:r>
              <a:rPr lang="en-US" dirty="0" err="1" smtClean="0"/>
              <a:t>revenir</a:t>
            </a:r>
            <a:r>
              <a:rPr lang="en-US" dirty="0" smtClean="0"/>
              <a:t> en mode </a:t>
            </a:r>
            <a:r>
              <a:rPr lang="en-US" dirty="0" err="1" smtClean="0"/>
              <a:t>d’alerte</a:t>
            </a:r>
            <a:r>
              <a:rPr lang="en-US" dirty="0" smtClean="0"/>
              <a:t>)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endParaRPr lang="en-US" dirty="0"/>
          </a:p>
        </p:txBody>
      </p:sp>
      <p:sp>
        <p:nvSpPr>
          <p:cNvPr id="286762" name="Oval 42"/>
          <p:cNvSpPr>
            <a:spLocks noChangeArrowheads="1"/>
          </p:cNvSpPr>
          <p:nvPr/>
        </p:nvSpPr>
        <p:spPr bwMode="auto">
          <a:xfrm>
            <a:off x="6338888" y="2224088"/>
            <a:ext cx="1049337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A4307-4691-A743-A713-7FC985EE9000}" type="slidenum">
              <a:rPr lang="en-US"/>
              <a:pPr/>
              <a:t>11</a:t>
            </a:fld>
            <a:endParaRPr lang="en-US"/>
          </a:p>
        </p:txBody>
      </p:sp>
      <p:sp>
        <p:nvSpPr>
          <p:cNvPr id="287747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48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87749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87750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87752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87753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7754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87755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87756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87757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7758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87759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87760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7761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87762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7763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87764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87765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66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87767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87768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87769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70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71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72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73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74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75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76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77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78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79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80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81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82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83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84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7785" name="Text Box 41"/>
          <p:cNvSpPr txBox="1">
            <a:spLocks noChangeArrowheads="1"/>
          </p:cNvSpPr>
          <p:nvPr/>
        </p:nvSpPr>
        <p:spPr bwMode="auto">
          <a:xfrm>
            <a:off x="469900" y="4522788"/>
            <a:ext cx="831532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Bouton</a:t>
            </a:r>
            <a:r>
              <a:rPr lang="en-US" dirty="0" smtClean="0"/>
              <a:t> BARO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Affiche</a:t>
            </a:r>
            <a:r>
              <a:rPr lang="en-US" dirty="0" smtClean="0"/>
              <a:t> le </a:t>
            </a:r>
            <a:r>
              <a:rPr lang="en-US" dirty="0" err="1" smtClean="0"/>
              <a:t>réglage</a:t>
            </a:r>
            <a:r>
              <a:rPr lang="en-US" dirty="0" smtClean="0"/>
              <a:t> de QNH </a:t>
            </a:r>
            <a:r>
              <a:rPr lang="en-US" dirty="0" err="1" smtClean="0"/>
              <a:t>à</a:t>
            </a:r>
            <a:r>
              <a:rPr lang="en-US" dirty="0" smtClean="0"/>
              <a:t> la place de </a:t>
            </a:r>
            <a:r>
              <a:rPr lang="en-US" dirty="0" err="1" smtClean="0"/>
              <a:t>l’alerte</a:t>
            </a:r>
            <a:r>
              <a:rPr lang="en-US" dirty="0" smtClean="0"/>
              <a:t> altitude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Les </a:t>
            </a:r>
            <a:r>
              <a:rPr lang="en-US" dirty="0" err="1" smtClean="0"/>
              <a:t>boutons</a:t>
            </a:r>
            <a:r>
              <a:rPr lang="en-US" dirty="0" smtClean="0"/>
              <a:t> </a:t>
            </a:r>
            <a:r>
              <a:rPr lang="en-US" dirty="0" err="1" smtClean="0"/>
              <a:t>rotatifs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utilisés</a:t>
            </a:r>
            <a:r>
              <a:rPr lang="en-US" dirty="0" smtClean="0"/>
              <a:t> pour le </a:t>
            </a:r>
            <a:r>
              <a:rPr lang="en-US" dirty="0" err="1" smtClean="0"/>
              <a:t>réglage</a:t>
            </a:r>
            <a:endParaRPr lang="en-US" dirty="0"/>
          </a:p>
        </p:txBody>
      </p:sp>
      <p:sp>
        <p:nvSpPr>
          <p:cNvPr id="287786" name="Oval 42"/>
          <p:cNvSpPr>
            <a:spLocks noChangeArrowheads="1"/>
          </p:cNvSpPr>
          <p:nvPr/>
        </p:nvSpPr>
        <p:spPr bwMode="auto">
          <a:xfrm>
            <a:off x="7302500" y="2198688"/>
            <a:ext cx="1049338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B1BB5-A55E-674C-8C4D-AC7E00C03285}" type="slidenum">
              <a:rPr lang="en-US"/>
              <a:pPr/>
              <a:t>12</a:t>
            </a:fld>
            <a:endParaRPr lang="en-US"/>
          </a:p>
        </p:txBody>
      </p:sp>
      <p:sp>
        <p:nvSpPr>
          <p:cNvPr id="288771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772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88773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88774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88775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88776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88777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8778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88779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88780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88781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8782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88783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88784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8785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88786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8787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88788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88789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790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88791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88792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88793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794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795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796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797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798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799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800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801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802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803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804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805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806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807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808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8809" name="Text Box 41"/>
          <p:cNvSpPr txBox="1">
            <a:spLocks noChangeArrowheads="1"/>
          </p:cNvSpPr>
          <p:nvPr/>
        </p:nvSpPr>
        <p:spPr bwMode="auto">
          <a:xfrm>
            <a:off x="469900" y="4522788"/>
            <a:ext cx="831532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Boutons</a:t>
            </a:r>
            <a:r>
              <a:rPr lang="en-US" dirty="0" smtClean="0"/>
              <a:t> </a:t>
            </a:r>
            <a:r>
              <a:rPr lang="en-US" dirty="0" err="1" smtClean="0"/>
              <a:t>rotatifs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Permettent</a:t>
            </a:r>
            <a:r>
              <a:rPr lang="en-US" dirty="0" smtClean="0"/>
              <a:t> de </a:t>
            </a:r>
            <a:r>
              <a:rPr lang="en-US" dirty="0" err="1" smtClean="0"/>
              <a:t>régler</a:t>
            </a:r>
            <a:r>
              <a:rPr lang="en-US" dirty="0" smtClean="0"/>
              <a:t> </a:t>
            </a:r>
            <a:r>
              <a:rPr lang="en-US" dirty="0" err="1" smtClean="0"/>
              <a:t>l’alerte</a:t>
            </a:r>
            <a:r>
              <a:rPr lang="en-US" dirty="0" smtClean="0"/>
              <a:t> </a:t>
            </a:r>
            <a:r>
              <a:rPr lang="en-US" dirty="0" err="1" smtClean="0"/>
              <a:t>d’altitude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Après </a:t>
            </a:r>
            <a:r>
              <a:rPr lang="en-US" dirty="0" err="1" smtClean="0"/>
              <a:t>appui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BARO, </a:t>
            </a:r>
            <a:r>
              <a:rPr lang="en-US" dirty="0" err="1" smtClean="0"/>
              <a:t>permettent</a:t>
            </a:r>
            <a:r>
              <a:rPr lang="en-US" dirty="0" smtClean="0"/>
              <a:t> de </a:t>
            </a:r>
            <a:r>
              <a:rPr lang="en-US" dirty="0" err="1" smtClean="0"/>
              <a:t>régler</a:t>
            </a:r>
            <a:r>
              <a:rPr lang="en-US" dirty="0" smtClean="0"/>
              <a:t> le QNH</a:t>
            </a:r>
            <a:endParaRPr lang="en-US" dirty="0"/>
          </a:p>
        </p:txBody>
      </p:sp>
      <p:sp>
        <p:nvSpPr>
          <p:cNvPr id="288810" name="Oval 42"/>
          <p:cNvSpPr>
            <a:spLocks noChangeArrowheads="1"/>
          </p:cNvSpPr>
          <p:nvPr/>
        </p:nvSpPr>
        <p:spPr bwMode="auto">
          <a:xfrm>
            <a:off x="7080250" y="2732088"/>
            <a:ext cx="1049338" cy="1446212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98A0E-892D-214A-BBFD-FECC8ECA023F}" type="slidenum">
              <a:rPr lang="en-US"/>
              <a:pPr/>
              <a:t>13</a:t>
            </a:fld>
            <a:endParaRPr lang="en-US"/>
          </a:p>
        </p:txBody>
      </p:sp>
      <p:sp>
        <p:nvSpPr>
          <p:cNvPr id="289795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796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89797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89798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89799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89800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89801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9802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89803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89804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89805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9806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89807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89808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89809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89810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89811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89812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89813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14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89815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89816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 dirty="0"/>
              <a:t>BENDIX/KING</a:t>
            </a:r>
          </a:p>
          <a:p>
            <a:pPr algn="ctr"/>
            <a:r>
              <a:rPr lang="en-US" sz="800" b="1" dirty="0"/>
              <a:t>KAP 144</a:t>
            </a:r>
          </a:p>
        </p:txBody>
      </p:sp>
      <p:sp>
        <p:nvSpPr>
          <p:cNvPr id="289817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18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19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20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21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22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23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24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25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26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27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28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29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30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31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32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9833" name="Text Box 41"/>
          <p:cNvSpPr txBox="1">
            <a:spLocks noChangeArrowheads="1"/>
          </p:cNvSpPr>
          <p:nvPr/>
        </p:nvSpPr>
        <p:spPr bwMode="auto">
          <a:xfrm>
            <a:off x="469900" y="4522788"/>
            <a:ext cx="8315325" cy="229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Alerte</a:t>
            </a:r>
            <a:r>
              <a:rPr lang="en-US" dirty="0" smtClean="0"/>
              <a:t> </a:t>
            </a:r>
            <a:r>
              <a:rPr lang="en-US" dirty="0" err="1" smtClean="0"/>
              <a:t>d’altitude</a:t>
            </a:r>
            <a:r>
              <a:rPr lang="en-US" dirty="0" smtClean="0"/>
              <a:t> / VS / </a:t>
            </a:r>
            <a:r>
              <a:rPr lang="en-US" dirty="0" err="1" smtClean="0"/>
              <a:t>réglage</a:t>
            </a:r>
            <a:r>
              <a:rPr lang="en-US" dirty="0" smtClean="0"/>
              <a:t> du QNH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Alerte</a:t>
            </a:r>
            <a:r>
              <a:rPr lang="en-US" dirty="0" smtClean="0"/>
              <a:t> </a:t>
            </a:r>
            <a:r>
              <a:rPr lang="en-US" dirty="0" err="1" smtClean="0"/>
              <a:t>d’altitude</a:t>
            </a:r>
            <a:r>
              <a:rPr lang="en-US" dirty="0" smtClean="0"/>
              <a:t>. Un son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produit</a:t>
            </a:r>
            <a:r>
              <a:rPr lang="en-US" dirty="0" smtClean="0"/>
              <a:t> </a:t>
            </a:r>
            <a:r>
              <a:rPr lang="en-US" dirty="0" err="1" smtClean="0"/>
              <a:t>quand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1000ft </a:t>
            </a:r>
            <a:r>
              <a:rPr lang="en-US" dirty="0" err="1" smtClean="0"/>
              <a:t>puis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200ft de </a:t>
            </a:r>
            <a:r>
              <a:rPr lang="en-US" dirty="0" err="1" smtClean="0"/>
              <a:t>cette</a:t>
            </a:r>
            <a:r>
              <a:rPr lang="en-US" dirty="0" smtClean="0"/>
              <a:t> altitude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UP/DN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affiche</a:t>
            </a:r>
            <a:r>
              <a:rPr lang="en-US" dirty="0" smtClean="0">
                <a:sym typeface="Wingdings"/>
              </a:rPr>
              <a:t> la </a:t>
            </a:r>
            <a:r>
              <a:rPr lang="en-US" dirty="0" err="1" smtClean="0">
                <a:sym typeface="Wingdings"/>
              </a:rPr>
              <a:t>valeur</a:t>
            </a:r>
            <a:r>
              <a:rPr lang="en-US" dirty="0" smtClean="0">
                <a:sym typeface="Wingdings"/>
              </a:rPr>
              <a:t> effective de VS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BARO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affiche</a:t>
            </a:r>
            <a:r>
              <a:rPr lang="en-US" dirty="0" smtClean="0">
                <a:sym typeface="Wingdings"/>
              </a:rPr>
              <a:t> le QNH </a:t>
            </a:r>
            <a:r>
              <a:rPr lang="en-US" dirty="0" err="1" smtClean="0">
                <a:sym typeface="Wingdings"/>
              </a:rPr>
              <a:t>enregistré</a:t>
            </a:r>
            <a:endParaRPr lang="en-US" dirty="0"/>
          </a:p>
        </p:txBody>
      </p:sp>
      <p:sp>
        <p:nvSpPr>
          <p:cNvPr id="289834" name="Oval 42"/>
          <p:cNvSpPr>
            <a:spLocks noChangeArrowheads="1"/>
          </p:cNvSpPr>
          <p:nvPr/>
        </p:nvSpPr>
        <p:spPr bwMode="auto">
          <a:xfrm>
            <a:off x="4633913" y="2335213"/>
            <a:ext cx="1049337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65C7-02AB-7C4D-A70A-F096AFF38ECD}" type="slidenum">
              <a:rPr lang="en-US"/>
              <a:pPr/>
              <a:t>14</a:t>
            </a:fld>
            <a:endParaRPr lang="en-US"/>
          </a:p>
        </p:txBody>
      </p:sp>
      <p:sp>
        <p:nvSpPr>
          <p:cNvPr id="290819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20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90821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90822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90823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90824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90825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90826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90827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90828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90829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90830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90831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90832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90833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90834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90835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90836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90837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38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90839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90840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90841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42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43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44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45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46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47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48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49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50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51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52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53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54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55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56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0857" name="Text Box 41"/>
          <p:cNvSpPr txBox="1">
            <a:spLocks noChangeArrowheads="1"/>
          </p:cNvSpPr>
          <p:nvPr/>
        </p:nvSpPr>
        <p:spPr bwMode="auto">
          <a:xfrm>
            <a:off x="469900" y="4522788"/>
            <a:ext cx="8315325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Pitch </a:t>
            </a:r>
            <a:r>
              <a:rPr lang="en-US" dirty="0"/>
              <a:t>Trim annunciator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Indique</a:t>
            </a:r>
            <a:r>
              <a:rPr lang="en-US" dirty="0" smtClean="0"/>
              <a:t> la direction du TRIM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FLASH </a:t>
            </a:r>
            <a:r>
              <a:rPr lang="en-US" dirty="0" err="1" smtClean="0"/>
              <a:t>si</a:t>
            </a:r>
            <a:r>
              <a:rPr lang="en-US" dirty="0" smtClean="0"/>
              <a:t> le TRIM </a:t>
            </a:r>
            <a:r>
              <a:rPr lang="en-US" dirty="0" err="1" smtClean="0"/>
              <a:t>n’est</a:t>
            </a:r>
            <a:r>
              <a:rPr lang="en-US" dirty="0" smtClean="0"/>
              <a:t> pas </a:t>
            </a:r>
            <a:r>
              <a:rPr lang="en-US" dirty="0" err="1" smtClean="0"/>
              <a:t>satisfait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les 10 </a:t>
            </a:r>
            <a:r>
              <a:rPr lang="en-US" dirty="0" err="1" smtClean="0"/>
              <a:t>secondes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L’indication</a:t>
            </a:r>
            <a:r>
              <a:rPr lang="en-US" dirty="0" smtClean="0"/>
              <a:t> PT sans </a:t>
            </a:r>
            <a:r>
              <a:rPr lang="en-US" dirty="0" err="1" smtClean="0"/>
              <a:t>flèche</a:t>
            </a:r>
            <a:r>
              <a:rPr lang="en-US" dirty="0" smtClean="0"/>
              <a:t> </a:t>
            </a:r>
            <a:r>
              <a:rPr lang="en-US" dirty="0" err="1" smtClean="0"/>
              <a:t>indique</a:t>
            </a:r>
            <a:r>
              <a:rPr lang="en-US" dirty="0" smtClean="0"/>
              <a:t> un </a:t>
            </a:r>
            <a:r>
              <a:rPr lang="en-US" dirty="0" err="1" smtClean="0"/>
              <a:t>dysfonctionnemen</a:t>
            </a:r>
            <a:endParaRPr lang="en-US" dirty="0"/>
          </a:p>
        </p:txBody>
      </p:sp>
      <p:sp>
        <p:nvSpPr>
          <p:cNvPr id="290858" name="Oval 42"/>
          <p:cNvSpPr>
            <a:spLocks noChangeArrowheads="1"/>
          </p:cNvSpPr>
          <p:nvPr/>
        </p:nvSpPr>
        <p:spPr bwMode="auto">
          <a:xfrm>
            <a:off x="3929063" y="2247900"/>
            <a:ext cx="790575" cy="1001713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A787-DE26-4D4B-B8F8-56928572F6E9}" type="slidenum">
              <a:rPr lang="en-US"/>
              <a:pPr/>
              <a:t>15</a:t>
            </a:fld>
            <a:endParaRPr lang="en-US"/>
          </a:p>
        </p:txBody>
      </p:sp>
      <p:sp>
        <p:nvSpPr>
          <p:cNvPr id="291843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44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91845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91846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91847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91848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91849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91850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91851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91852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91853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91854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91855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91856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91857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91858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91859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91860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91861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62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91863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91864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91865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66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67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68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69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70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71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72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73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74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75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76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77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78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79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80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1881" name="Text Box 41"/>
          <p:cNvSpPr txBox="1">
            <a:spLocks noChangeArrowheads="1"/>
          </p:cNvSpPr>
          <p:nvPr/>
        </p:nvSpPr>
        <p:spPr bwMode="auto">
          <a:xfrm>
            <a:off x="469900" y="4522788"/>
            <a:ext cx="8446527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Signal “AP”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Apparait</a:t>
            </a:r>
            <a:r>
              <a:rPr lang="en-US" dirty="0" smtClean="0"/>
              <a:t> </a:t>
            </a:r>
            <a:r>
              <a:rPr lang="en-US" dirty="0" err="1" smtClean="0"/>
              <a:t>quand</a:t>
            </a:r>
            <a:r>
              <a:rPr lang="en-US" dirty="0" smtClean="0"/>
              <a:t> </a:t>
            </a:r>
            <a:r>
              <a:rPr lang="en-US" dirty="0" err="1" smtClean="0"/>
              <a:t>l’AP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engagé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FLASHE </a:t>
            </a:r>
            <a:r>
              <a:rPr lang="en-US" dirty="0" err="1" smtClean="0"/>
              <a:t>lors</a:t>
            </a:r>
            <a:r>
              <a:rPr lang="en-US" dirty="0" smtClean="0"/>
              <a:t> de </a:t>
            </a:r>
            <a:r>
              <a:rPr lang="en-US" dirty="0" err="1" smtClean="0"/>
              <a:t>l’engagement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du </a:t>
            </a:r>
            <a:r>
              <a:rPr lang="en-US" dirty="0" err="1" smtClean="0"/>
              <a:t>désengagement</a:t>
            </a:r>
            <a:r>
              <a:rPr lang="en-US" dirty="0" smtClean="0"/>
              <a:t> de </a:t>
            </a:r>
            <a:r>
              <a:rPr lang="en-US" dirty="0" err="1" smtClean="0"/>
              <a:t>l’AP</a:t>
            </a:r>
            <a:endParaRPr lang="en-US" dirty="0"/>
          </a:p>
        </p:txBody>
      </p:sp>
      <p:sp>
        <p:nvSpPr>
          <p:cNvPr id="291882" name="Oval 42"/>
          <p:cNvSpPr>
            <a:spLocks noChangeArrowheads="1"/>
          </p:cNvSpPr>
          <p:nvPr/>
        </p:nvSpPr>
        <p:spPr bwMode="auto">
          <a:xfrm>
            <a:off x="2384425" y="2286000"/>
            <a:ext cx="1049338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44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85852-672A-A741-87FE-8A3353E0BDCD}" type="slidenum">
              <a:rPr lang="en-US"/>
              <a:pPr/>
              <a:t>16</a:t>
            </a:fld>
            <a:endParaRPr lang="en-US"/>
          </a:p>
        </p:txBody>
      </p:sp>
      <p:sp>
        <p:nvSpPr>
          <p:cNvPr id="292867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68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92869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92870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92871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92872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92873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92874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92875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92876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92877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92878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92879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92880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92881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92882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92883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92884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292885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86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92887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92888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92889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90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91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92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93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94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95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96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97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98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899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900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901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902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903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904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2905" name="Text Box 41"/>
          <p:cNvSpPr txBox="1">
            <a:spLocks noChangeArrowheads="1"/>
          </p:cNvSpPr>
          <p:nvPr/>
        </p:nvSpPr>
        <p:spPr bwMode="auto">
          <a:xfrm>
            <a:off x="469900" y="4522788"/>
            <a:ext cx="831532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 smtClean="0"/>
              <a:t> Pitch </a:t>
            </a:r>
            <a:r>
              <a:rPr lang="en-US" dirty="0"/>
              <a:t>(P) </a:t>
            </a:r>
            <a:r>
              <a:rPr lang="en-US" dirty="0" smtClean="0"/>
              <a:t>et Roll </a:t>
            </a:r>
            <a:r>
              <a:rPr lang="en-US" dirty="0"/>
              <a:t>(R) axis annunciator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Indique</a:t>
            </a:r>
            <a:r>
              <a:rPr lang="en-US" dirty="0" smtClean="0"/>
              <a:t> un </a:t>
            </a:r>
            <a:r>
              <a:rPr lang="en-US" dirty="0" err="1" smtClean="0"/>
              <a:t>dysfonctionnement</a:t>
            </a:r>
            <a:r>
              <a:rPr lang="en-US" dirty="0" smtClean="0"/>
              <a:t> de </a:t>
            </a:r>
            <a:r>
              <a:rPr lang="en-US" dirty="0" err="1" smtClean="0"/>
              <a:t>l’axe</a:t>
            </a:r>
            <a:r>
              <a:rPr lang="en-US" dirty="0" smtClean="0"/>
              <a:t> </a:t>
            </a:r>
            <a:r>
              <a:rPr lang="en-US" dirty="0" err="1" smtClean="0"/>
              <a:t>désigné</a:t>
            </a:r>
            <a:endParaRPr lang="en-U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En air turbulent, P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s’allumer</a:t>
            </a:r>
            <a:r>
              <a:rPr lang="en-US" dirty="0" smtClean="0"/>
              <a:t> par intermittence</a:t>
            </a:r>
            <a:endParaRPr lang="en-US" dirty="0"/>
          </a:p>
        </p:txBody>
      </p:sp>
      <p:sp>
        <p:nvSpPr>
          <p:cNvPr id="292906" name="Oval 42"/>
          <p:cNvSpPr>
            <a:spLocks noChangeArrowheads="1"/>
          </p:cNvSpPr>
          <p:nvPr/>
        </p:nvSpPr>
        <p:spPr bwMode="auto">
          <a:xfrm>
            <a:off x="530225" y="2978150"/>
            <a:ext cx="1049338" cy="6064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Contrôles</a:t>
            </a:r>
            <a:r>
              <a:rPr lang="en-US" dirty="0"/>
              <a:t> et indications	</a:t>
            </a:r>
          </a:p>
        </p:txBody>
      </p:sp>
      <p:sp>
        <p:nvSpPr>
          <p:cNvPr id="53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4822-E908-EB42-A611-65413B60987F}" type="slidenum">
              <a:rPr lang="en-US"/>
              <a:pPr/>
              <a:t>17</a:t>
            </a:fld>
            <a:endParaRPr lang="en-US"/>
          </a:p>
        </p:txBody>
      </p:sp>
      <p:sp>
        <p:nvSpPr>
          <p:cNvPr id="314371" name="Rectangle 3"/>
          <p:cNvSpPr>
            <a:spLocks noChangeArrowheads="1"/>
          </p:cNvSpPr>
          <p:nvPr/>
        </p:nvSpPr>
        <p:spPr bwMode="auto">
          <a:xfrm>
            <a:off x="519113" y="2825750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372" name="Text Box 4"/>
          <p:cNvSpPr txBox="1">
            <a:spLocks noChangeArrowheads="1"/>
          </p:cNvSpPr>
          <p:nvPr/>
        </p:nvSpPr>
        <p:spPr bwMode="auto">
          <a:xfrm>
            <a:off x="7299325" y="2965450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14373" name="Text Box 5"/>
          <p:cNvSpPr txBox="1">
            <a:spLocks noChangeArrowheads="1"/>
          </p:cNvSpPr>
          <p:nvPr/>
        </p:nvSpPr>
        <p:spPr bwMode="auto">
          <a:xfrm>
            <a:off x="6432550" y="29638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14374" name="Text Box 6"/>
          <p:cNvSpPr txBox="1">
            <a:spLocks noChangeArrowheads="1"/>
          </p:cNvSpPr>
          <p:nvPr/>
        </p:nvSpPr>
        <p:spPr bwMode="auto">
          <a:xfrm>
            <a:off x="6191250" y="3548063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14375" name="Text Box 7"/>
          <p:cNvSpPr txBox="1">
            <a:spLocks noChangeArrowheads="1"/>
          </p:cNvSpPr>
          <p:nvPr/>
        </p:nvSpPr>
        <p:spPr bwMode="auto">
          <a:xfrm>
            <a:off x="6213475" y="4248150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14376" name="Text Box 8"/>
          <p:cNvSpPr txBox="1">
            <a:spLocks noChangeArrowheads="1"/>
          </p:cNvSpPr>
          <p:nvPr/>
        </p:nvSpPr>
        <p:spPr bwMode="auto">
          <a:xfrm>
            <a:off x="649288" y="4324350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14377" name="Text Box 9"/>
          <p:cNvSpPr txBox="1">
            <a:spLocks noChangeArrowheads="1"/>
          </p:cNvSpPr>
          <p:nvPr/>
        </p:nvSpPr>
        <p:spPr bwMode="auto">
          <a:xfrm>
            <a:off x="1457325" y="435133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14378" name="Text Box 10"/>
          <p:cNvSpPr txBox="1">
            <a:spLocks noChangeArrowheads="1"/>
          </p:cNvSpPr>
          <p:nvPr/>
        </p:nvSpPr>
        <p:spPr bwMode="auto">
          <a:xfrm>
            <a:off x="2416175" y="43640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14379" name="Text Box 11"/>
          <p:cNvSpPr txBox="1">
            <a:spLocks noChangeArrowheads="1"/>
          </p:cNvSpPr>
          <p:nvPr/>
        </p:nvSpPr>
        <p:spPr bwMode="auto">
          <a:xfrm>
            <a:off x="337502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14380" name="Text Box 12"/>
          <p:cNvSpPr txBox="1">
            <a:spLocks noChangeArrowheads="1"/>
          </p:cNvSpPr>
          <p:nvPr/>
        </p:nvSpPr>
        <p:spPr bwMode="auto">
          <a:xfrm>
            <a:off x="4349750" y="43386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14381" name="Text Box 13"/>
          <p:cNvSpPr txBox="1">
            <a:spLocks noChangeArrowheads="1"/>
          </p:cNvSpPr>
          <p:nvPr/>
        </p:nvSpPr>
        <p:spPr bwMode="auto">
          <a:xfrm>
            <a:off x="5327650" y="4324350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14382" name="Text Box 14"/>
          <p:cNvSpPr txBox="1">
            <a:spLocks noChangeArrowheads="1"/>
          </p:cNvSpPr>
          <p:nvPr/>
        </p:nvSpPr>
        <p:spPr bwMode="auto">
          <a:xfrm>
            <a:off x="685800" y="3768725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14383" name="Text Box 15"/>
          <p:cNvSpPr txBox="1">
            <a:spLocks noChangeArrowheads="1"/>
          </p:cNvSpPr>
          <p:nvPr/>
        </p:nvSpPr>
        <p:spPr bwMode="auto">
          <a:xfrm>
            <a:off x="1079500" y="3779838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14384" name="Text Box 16"/>
          <p:cNvSpPr txBox="1">
            <a:spLocks noChangeArrowheads="1"/>
          </p:cNvSpPr>
          <p:nvPr/>
        </p:nvSpPr>
        <p:spPr bwMode="auto">
          <a:xfrm>
            <a:off x="1700213" y="3032125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14385" name="Text Box 17"/>
          <p:cNvSpPr txBox="1">
            <a:spLocks noChangeArrowheads="1"/>
          </p:cNvSpPr>
          <p:nvPr/>
        </p:nvSpPr>
        <p:spPr bwMode="auto">
          <a:xfrm>
            <a:off x="2625725" y="3030538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14386" name="Text Box 18"/>
          <p:cNvSpPr txBox="1">
            <a:spLocks noChangeArrowheads="1"/>
          </p:cNvSpPr>
          <p:nvPr/>
        </p:nvSpPr>
        <p:spPr bwMode="auto">
          <a:xfrm>
            <a:off x="3343275" y="3014663"/>
            <a:ext cx="555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VS</a:t>
            </a:r>
          </a:p>
        </p:txBody>
      </p:sp>
      <p:sp>
        <p:nvSpPr>
          <p:cNvPr id="314387" name="Text Box 19"/>
          <p:cNvSpPr txBox="1">
            <a:spLocks noChangeArrowheads="1"/>
          </p:cNvSpPr>
          <p:nvPr/>
        </p:nvSpPr>
        <p:spPr bwMode="auto">
          <a:xfrm>
            <a:off x="4159250" y="3057525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14388" name="Text Box 20"/>
          <p:cNvSpPr txBox="1">
            <a:spLocks noChangeArrowheads="1"/>
          </p:cNvSpPr>
          <p:nvPr/>
        </p:nvSpPr>
        <p:spPr bwMode="auto">
          <a:xfrm>
            <a:off x="4818063" y="2978150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3500</a:t>
            </a:r>
          </a:p>
        </p:txBody>
      </p:sp>
      <p:sp>
        <p:nvSpPr>
          <p:cNvPr id="314389" name="Oval 21"/>
          <p:cNvSpPr>
            <a:spLocks noChangeArrowheads="1"/>
          </p:cNvSpPr>
          <p:nvPr/>
        </p:nvSpPr>
        <p:spPr bwMode="auto">
          <a:xfrm>
            <a:off x="7146925" y="3616325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390" name="Oval 22"/>
          <p:cNvSpPr>
            <a:spLocks noChangeArrowheads="1"/>
          </p:cNvSpPr>
          <p:nvPr/>
        </p:nvSpPr>
        <p:spPr bwMode="auto">
          <a:xfrm>
            <a:off x="7356475" y="3802063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14391" name="Text Box 23"/>
          <p:cNvSpPr txBox="1">
            <a:spLocks noChangeArrowheads="1"/>
          </p:cNvSpPr>
          <p:nvPr/>
        </p:nvSpPr>
        <p:spPr bwMode="auto">
          <a:xfrm>
            <a:off x="4667250" y="3411538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14392" name="Text Box 24"/>
          <p:cNvSpPr txBox="1">
            <a:spLocks noChangeArrowheads="1"/>
          </p:cNvSpPr>
          <p:nvPr/>
        </p:nvSpPr>
        <p:spPr bwMode="auto">
          <a:xfrm>
            <a:off x="574675" y="2916238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14393" name="Rectangle 25"/>
          <p:cNvSpPr>
            <a:spLocks noChangeArrowheads="1"/>
          </p:cNvSpPr>
          <p:nvPr/>
        </p:nvSpPr>
        <p:spPr bwMode="auto">
          <a:xfrm>
            <a:off x="5299075" y="436880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394" name="Rectangle 26"/>
          <p:cNvSpPr>
            <a:spLocks noChangeArrowheads="1"/>
          </p:cNvSpPr>
          <p:nvPr/>
        </p:nvSpPr>
        <p:spPr bwMode="auto">
          <a:xfrm>
            <a:off x="609600" y="4387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395" name="Rectangle 27"/>
          <p:cNvSpPr>
            <a:spLocks noChangeArrowheads="1"/>
          </p:cNvSpPr>
          <p:nvPr/>
        </p:nvSpPr>
        <p:spPr bwMode="auto">
          <a:xfrm>
            <a:off x="1511300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396" name="Rectangle 28"/>
          <p:cNvSpPr>
            <a:spLocks noChangeArrowheads="1"/>
          </p:cNvSpPr>
          <p:nvPr/>
        </p:nvSpPr>
        <p:spPr bwMode="auto">
          <a:xfrm>
            <a:off x="2449513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397" name="Rectangle 29"/>
          <p:cNvSpPr>
            <a:spLocks noChangeArrowheads="1"/>
          </p:cNvSpPr>
          <p:nvPr/>
        </p:nvSpPr>
        <p:spPr bwMode="auto">
          <a:xfrm>
            <a:off x="3389313" y="4387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398" name="Rectangle 30"/>
          <p:cNvSpPr>
            <a:spLocks noChangeArrowheads="1"/>
          </p:cNvSpPr>
          <p:nvPr/>
        </p:nvSpPr>
        <p:spPr bwMode="auto">
          <a:xfrm>
            <a:off x="4352925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399" name="Rectangle 31"/>
          <p:cNvSpPr>
            <a:spLocks noChangeArrowheads="1"/>
          </p:cNvSpPr>
          <p:nvPr/>
        </p:nvSpPr>
        <p:spPr bwMode="auto">
          <a:xfrm>
            <a:off x="6153150" y="3492500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00" name="Rectangle 32"/>
          <p:cNvSpPr>
            <a:spLocks noChangeArrowheads="1"/>
          </p:cNvSpPr>
          <p:nvPr/>
        </p:nvSpPr>
        <p:spPr bwMode="auto">
          <a:xfrm>
            <a:off x="6238875" y="3579813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01" name="Rectangle 33"/>
          <p:cNvSpPr>
            <a:spLocks noChangeArrowheads="1"/>
          </p:cNvSpPr>
          <p:nvPr/>
        </p:nvSpPr>
        <p:spPr bwMode="auto">
          <a:xfrm>
            <a:off x="6256338" y="4300538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02" name="Rectangle 34"/>
          <p:cNvSpPr>
            <a:spLocks noChangeArrowheads="1"/>
          </p:cNvSpPr>
          <p:nvPr/>
        </p:nvSpPr>
        <p:spPr bwMode="auto">
          <a:xfrm>
            <a:off x="6486525" y="2998788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03" name="Rectangle 35"/>
          <p:cNvSpPr>
            <a:spLocks noChangeArrowheads="1"/>
          </p:cNvSpPr>
          <p:nvPr/>
        </p:nvSpPr>
        <p:spPr bwMode="auto">
          <a:xfrm>
            <a:off x="7367588" y="2990850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04" name="Rectangle 36"/>
          <p:cNvSpPr>
            <a:spLocks noChangeArrowheads="1"/>
          </p:cNvSpPr>
          <p:nvPr/>
        </p:nvSpPr>
        <p:spPr bwMode="auto">
          <a:xfrm>
            <a:off x="1692275" y="2962275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05" name="Rectangle 37"/>
          <p:cNvSpPr>
            <a:spLocks noChangeArrowheads="1"/>
          </p:cNvSpPr>
          <p:nvPr/>
        </p:nvSpPr>
        <p:spPr bwMode="auto">
          <a:xfrm>
            <a:off x="2571750" y="3048000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06" name="Oval 38"/>
          <p:cNvSpPr>
            <a:spLocks noChangeArrowheads="1"/>
          </p:cNvSpPr>
          <p:nvPr/>
        </p:nvSpPr>
        <p:spPr bwMode="auto">
          <a:xfrm>
            <a:off x="963613" y="3505200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07" name="AutoShape 39"/>
          <p:cNvSpPr>
            <a:spLocks noChangeArrowheads="1"/>
          </p:cNvSpPr>
          <p:nvPr/>
        </p:nvSpPr>
        <p:spPr bwMode="auto">
          <a:xfrm>
            <a:off x="4251325" y="2997200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08" name="AutoShape 40"/>
          <p:cNvSpPr>
            <a:spLocks noChangeArrowheads="1"/>
          </p:cNvSpPr>
          <p:nvPr/>
        </p:nvSpPr>
        <p:spPr bwMode="auto">
          <a:xfrm rot="11142331">
            <a:off x="4256088" y="3632200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09" name="Text Box 41"/>
          <p:cNvSpPr txBox="1">
            <a:spLocks noChangeArrowheads="1"/>
          </p:cNvSpPr>
          <p:nvPr/>
        </p:nvSpPr>
        <p:spPr bwMode="auto">
          <a:xfrm>
            <a:off x="469900" y="4030663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14410" name="Text Box 42"/>
          <p:cNvSpPr txBox="1">
            <a:spLocks noChangeArrowheads="1"/>
          </p:cNvSpPr>
          <p:nvPr/>
        </p:nvSpPr>
        <p:spPr bwMode="auto">
          <a:xfrm>
            <a:off x="3182938" y="3540125"/>
            <a:ext cx="6969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14411" name="WordArt 43"/>
          <p:cNvSpPr>
            <a:spLocks noChangeArrowheads="1" noChangeShapeType="1" noTextEdit="1"/>
          </p:cNvSpPr>
          <p:nvPr/>
        </p:nvSpPr>
        <p:spPr bwMode="auto">
          <a:xfrm rot="5400000">
            <a:off x="3843338" y="367506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14412" name="AutoShape 44"/>
          <p:cNvSpPr>
            <a:spLocks noChangeArrowheads="1"/>
          </p:cNvSpPr>
          <p:nvPr/>
        </p:nvSpPr>
        <p:spPr bwMode="auto">
          <a:xfrm>
            <a:off x="3509963" y="1492250"/>
            <a:ext cx="4240148" cy="561975"/>
          </a:xfrm>
          <a:prstGeom prst="wedgeRectCallout">
            <a:avLst>
              <a:gd name="adj1" fmla="val -54370"/>
              <a:gd name="adj2" fmla="val 21694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14413" name="Text Box 45"/>
          <p:cNvSpPr txBox="1">
            <a:spLocks noChangeArrowheads="1"/>
          </p:cNvSpPr>
          <p:nvPr/>
        </p:nvSpPr>
        <p:spPr bwMode="auto">
          <a:xfrm>
            <a:off x="3565525" y="1495425"/>
            <a:ext cx="431400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/>
              <a:t>Ligne</a:t>
            </a:r>
            <a:r>
              <a:rPr lang="en-US" dirty="0" smtClean="0"/>
              <a:t> </a:t>
            </a:r>
            <a:r>
              <a:rPr lang="en-US" dirty="0" err="1" smtClean="0"/>
              <a:t>supérieure</a:t>
            </a:r>
            <a:r>
              <a:rPr lang="en-US" dirty="0" smtClean="0"/>
              <a:t>: </a:t>
            </a:r>
            <a:r>
              <a:rPr lang="en-US" dirty="0" err="1" smtClean="0"/>
              <a:t>ce</a:t>
            </a:r>
            <a:r>
              <a:rPr lang="en-US" dirty="0" smtClean="0"/>
              <a:t> qui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b="1" dirty="0" err="1" smtClean="0"/>
              <a:t>actif</a:t>
            </a:r>
            <a:endParaRPr lang="en-US" b="1" dirty="0"/>
          </a:p>
        </p:txBody>
      </p:sp>
      <p:sp>
        <p:nvSpPr>
          <p:cNvPr id="314414" name="AutoShape 46"/>
          <p:cNvSpPr>
            <a:spLocks noChangeArrowheads="1"/>
          </p:cNvSpPr>
          <p:nvPr/>
        </p:nvSpPr>
        <p:spPr bwMode="auto">
          <a:xfrm>
            <a:off x="850900" y="5184775"/>
            <a:ext cx="5081284" cy="742950"/>
          </a:xfrm>
          <a:prstGeom prst="wedgeRectCallout">
            <a:avLst>
              <a:gd name="adj1" fmla="val -1602"/>
              <a:gd name="adj2" fmla="val -20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14415" name="Text Box 47"/>
          <p:cNvSpPr txBox="1">
            <a:spLocks noChangeArrowheads="1"/>
          </p:cNvSpPr>
          <p:nvPr/>
        </p:nvSpPr>
        <p:spPr bwMode="auto">
          <a:xfrm>
            <a:off x="989013" y="5302250"/>
            <a:ext cx="499903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/>
              <a:t>Ligne</a:t>
            </a:r>
            <a:r>
              <a:rPr lang="en-US" dirty="0" smtClean="0"/>
              <a:t> du bas: </a:t>
            </a:r>
            <a:r>
              <a:rPr lang="en-US" dirty="0" err="1" smtClean="0"/>
              <a:t>ce</a:t>
            </a:r>
            <a:r>
              <a:rPr lang="en-US" dirty="0" smtClean="0"/>
              <a:t> qui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b="1" dirty="0" err="1" smtClean="0"/>
              <a:t>armé</a:t>
            </a:r>
            <a:r>
              <a:rPr lang="en-US" dirty="0" smtClean="0"/>
              <a:t> (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venir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14418" name="WordArt 50"/>
          <p:cNvSpPr>
            <a:spLocks noChangeArrowheads="1" noChangeShapeType="1" noTextEdit="1"/>
          </p:cNvSpPr>
          <p:nvPr/>
        </p:nvSpPr>
        <p:spPr bwMode="auto">
          <a:xfrm rot="5400000">
            <a:off x="2706688" y="371316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14419" name="Text Box 51"/>
          <p:cNvSpPr txBox="1">
            <a:spLocks noChangeArrowheads="1"/>
          </p:cNvSpPr>
          <p:nvPr/>
        </p:nvSpPr>
        <p:spPr bwMode="auto">
          <a:xfrm>
            <a:off x="2047875" y="3568700"/>
            <a:ext cx="7572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14420" name="Oval 52"/>
          <p:cNvSpPr>
            <a:spLocks noChangeArrowheads="1"/>
          </p:cNvSpPr>
          <p:nvPr/>
        </p:nvSpPr>
        <p:spPr bwMode="auto">
          <a:xfrm>
            <a:off x="1928813" y="3560763"/>
            <a:ext cx="2709862" cy="465137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4421" name="Oval 53"/>
          <p:cNvSpPr>
            <a:spLocks noChangeArrowheads="1"/>
          </p:cNvSpPr>
          <p:nvPr/>
        </p:nvSpPr>
        <p:spPr bwMode="auto">
          <a:xfrm>
            <a:off x="1647825" y="2998788"/>
            <a:ext cx="2709863" cy="465137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</a:t>
            </a:r>
            <a:endParaRPr lang="en-US" u="sng"/>
          </a:p>
        </p:txBody>
      </p:sp>
      <p:sp>
        <p:nvSpPr>
          <p:cNvPr id="243715" name="Rectangle 3"/>
          <p:cNvSpPr>
            <a:spLocks noGrp="1" noChangeArrowheads="1"/>
          </p:cNvSpPr>
          <p:nvPr>
            <p:ph idx="1"/>
          </p:nvPr>
        </p:nvSpPr>
        <p:spPr>
          <a:xfrm>
            <a:off x="415925" y="1327150"/>
            <a:ext cx="8310563" cy="47672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 err="1" smtClean="0"/>
              <a:t>Approuvé</a:t>
            </a:r>
            <a:r>
              <a:rPr lang="en-US" sz="2400" dirty="0" smtClean="0"/>
              <a:t> pour les </a:t>
            </a:r>
            <a:r>
              <a:rPr lang="en-US" sz="2400" dirty="0" err="1" smtClean="0"/>
              <a:t>approches</a:t>
            </a:r>
            <a:r>
              <a:rPr lang="en-US" sz="2400" dirty="0" smtClean="0"/>
              <a:t> ILS de </a:t>
            </a:r>
            <a:r>
              <a:rPr lang="en-US" sz="2400" dirty="0" err="1" smtClean="0"/>
              <a:t>catégorie</a:t>
            </a:r>
            <a:r>
              <a:rPr lang="en-US" sz="2400" dirty="0" smtClean="0"/>
              <a:t> 1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Vitesse:160 </a:t>
            </a:r>
            <a:r>
              <a:rPr lang="en-US" sz="2400" dirty="0"/>
              <a:t>KIAS max, 80 KIAS min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Extension des </a:t>
            </a:r>
            <a:r>
              <a:rPr lang="en-US" sz="2400" dirty="0" err="1" smtClean="0"/>
              <a:t>volets</a:t>
            </a:r>
            <a:r>
              <a:rPr lang="en-US" sz="2400" dirty="0" smtClean="0"/>
              <a:t> </a:t>
            </a:r>
            <a:r>
              <a:rPr lang="en-US" sz="2400" dirty="0" err="1" smtClean="0"/>
              <a:t>maximale</a:t>
            </a:r>
            <a:r>
              <a:rPr lang="en-US" sz="2400" dirty="0" smtClean="0"/>
              <a:t>: 10°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err="1" smtClean="0"/>
              <a:t>Asymétrie</a:t>
            </a:r>
            <a:r>
              <a:rPr lang="en-US" sz="2400" dirty="0" smtClean="0"/>
              <a:t> </a:t>
            </a:r>
            <a:r>
              <a:rPr lang="en-US" sz="2400" dirty="0" err="1" smtClean="0"/>
              <a:t>maximale</a:t>
            </a:r>
            <a:r>
              <a:rPr lang="en-US" sz="2400" dirty="0" smtClean="0"/>
              <a:t> de </a:t>
            </a:r>
            <a:r>
              <a:rPr lang="en-US" sz="2400" dirty="0" err="1" smtClean="0"/>
              <a:t>répartition</a:t>
            </a:r>
            <a:r>
              <a:rPr lang="en-US" sz="2400" dirty="0" smtClean="0"/>
              <a:t> du fuel: 40 kg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err="1" smtClean="0"/>
              <a:t>Doit</a:t>
            </a:r>
            <a:r>
              <a:rPr lang="en-US" sz="2400" dirty="0" smtClean="0"/>
              <a:t> </a:t>
            </a:r>
            <a:r>
              <a:rPr lang="en-US" sz="2400" dirty="0" err="1" smtClean="0"/>
              <a:t>être</a:t>
            </a:r>
            <a:r>
              <a:rPr lang="en-US" sz="2400" dirty="0" smtClean="0"/>
              <a:t> </a:t>
            </a:r>
            <a:r>
              <a:rPr lang="en-US" sz="2400" dirty="0" err="1" smtClean="0"/>
              <a:t>désengagé</a:t>
            </a:r>
            <a:r>
              <a:rPr lang="en-US" sz="2400" dirty="0" smtClean="0"/>
              <a:t> sous 200ft AGL </a:t>
            </a:r>
            <a:r>
              <a:rPr lang="en-US" sz="2400" dirty="0" err="1" smtClean="0"/>
              <a:t>durant</a:t>
            </a:r>
            <a:r>
              <a:rPr lang="en-US" sz="2400" dirty="0" smtClean="0"/>
              <a:t> </a:t>
            </a:r>
            <a:r>
              <a:rPr lang="en-US" sz="2400" dirty="0" err="1" smtClean="0"/>
              <a:t>l’approche</a:t>
            </a:r>
            <a:r>
              <a:rPr lang="en-US" sz="2400" dirty="0" smtClean="0"/>
              <a:t>, et sous 800ft AGL pour les </a:t>
            </a:r>
            <a:r>
              <a:rPr lang="en-US" sz="2400" dirty="0" err="1" smtClean="0"/>
              <a:t>autres</a:t>
            </a:r>
            <a:r>
              <a:rPr lang="en-US" sz="2400" dirty="0" smtClean="0"/>
              <a:t> phases du </a:t>
            </a:r>
            <a:r>
              <a:rPr lang="en-US" sz="2400" dirty="0" err="1" smtClean="0"/>
              <a:t>vol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Il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dirty="0" err="1" smtClean="0"/>
              <a:t>prohibé</a:t>
            </a:r>
            <a:r>
              <a:rPr lang="en-US" dirty="0" smtClean="0"/>
              <a:t> de </a:t>
            </a:r>
            <a:r>
              <a:rPr lang="en-US" dirty="0" err="1" smtClean="0"/>
              <a:t>contrer</a:t>
            </a:r>
            <a:r>
              <a:rPr lang="en-US" dirty="0" smtClean="0"/>
              <a:t> par la force </a:t>
            </a:r>
            <a:r>
              <a:rPr lang="en-US" dirty="0" err="1" smtClean="0"/>
              <a:t>l’AP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err="1" smtClean="0"/>
              <a:t>L’utilisation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interdite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l’intercom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inopérant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L’AP </a:t>
            </a:r>
            <a:r>
              <a:rPr lang="en-US" sz="2400" dirty="0" err="1" smtClean="0"/>
              <a:t>doit</a:t>
            </a:r>
            <a:r>
              <a:rPr lang="en-US" sz="2400" dirty="0" smtClean="0"/>
              <a:t> </a:t>
            </a:r>
            <a:r>
              <a:rPr lang="en-US" sz="2400" dirty="0" err="1" smtClean="0"/>
              <a:t>être</a:t>
            </a:r>
            <a:r>
              <a:rPr lang="en-US" sz="2400" dirty="0" smtClean="0"/>
              <a:t> </a:t>
            </a:r>
            <a:r>
              <a:rPr lang="en-US" sz="2400" dirty="0" err="1" smtClean="0"/>
              <a:t>éteint</a:t>
            </a:r>
            <a:r>
              <a:rPr lang="en-US" sz="2400" dirty="0" smtClean="0"/>
              <a:t> pour le </a:t>
            </a:r>
            <a:r>
              <a:rPr lang="en-US" sz="2400" dirty="0" err="1" smtClean="0"/>
              <a:t>décollage</a:t>
            </a:r>
            <a:r>
              <a:rPr lang="en-US" sz="2400" dirty="0" smtClean="0"/>
              <a:t> et </a:t>
            </a:r>
            <a:r>
              <a:rPr lang="en-US" sz="2400" dirty="0" err="1" smtClean="0"/>
              <a:t>l’atterrissage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La </a:t>
            </a:r>
            <a:r>
              <a:rPr lang="en-US" sz="2400" dirty="0" err="1" smtClean="0"/>
              <a:t>vérification</a:t>
            </a:r>
            <a:r>
              <a:rPr lang="en-US" sz="2400" dirty="0" smtClean="0"/>
              <a:t> </a:t>
            </a:r>
            <a:r>
              <a:rPr lang="en-US" sz="2400" dirty="0" err="1" smtClean="0"/>
              <a:t>prévol</a:t>
            </a:r>
            <a:r>
              <a:rPr lang="en-US" sz="2400" dirty="0" smtClean="0"/>
              <a:t> de </a:t>
            </a:r>
            <a:r>
              <a:rPr lang="en-US" sz="2400" dirty="0" err="1" smtClean="0"/>
              <a:t>l’AP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requise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Le </a:t>
            </a:r>
            <a:r>
              <a:rPr lang="en-US" sz="2400" dirty="0" err="1" smtClean="0"/>
              <a:t>pilote</a:t>
            </a:r>
            <a:r>
              <a:rPr lang="en-US" sz="2400" dirty="0" smtClean="0"/>
              <a:t> </a:t>
            </a:r>
            <a:r>
              <a:rPr lang="en-US" sz="2400" dirty="0" err="1" smtClean="0"/>
              <a:t>doit</a:t>
            </a:r>
            <a:r>
              <a:rPr lang="en-US" sz="2400" dirty="0" smtClean="0"/>
              <a:t> </a:t>
            </a:r>
            <a:r>
              <a:rPr lang="en-US" sz="2400" dirty="0" err="1" smtClean="0"/>
              <a:t>être</a:t>
            </a:r>
            <a:r>
              <a:rPr lang="en-US" sz="2400" dirty="0" smtClean="0"/>
              <a:t> attaché en place gauche pour </a:t>
            </a:r>
            <a:r>
              <a:rPr lang="en-US" sz="2400" dirty="0" err="1" smtClean="0"/>
              <a:t>utiliser</a:t>
            </a:r>
            <a:r>
              <a:rPr lang="en-US" sz="2400" dirty="0" smtClean="0"/>
              <a:t> </a:t>
            </a:r>
            <a:r>
              <a:rPr lang="en-US" sz="2400" dirty="0" err="1" smtClean="0"/>
              <a:t>l’AP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Le breaker de </a:t>
            </a:r>
            <a:r>
              <a:rPr lang="en-US" sz="2400" dirty="0" err="1" smtClean="0"/>
              <a:t>l’AP</a:t>
            </a:r>
            <a:r>
              <a:rPr lang="en-US" sz="2400" dirty="0" smtClean="0"/>
              <a:t> </a:t>
            </a:r>
            <a:r>
              <a:rPr lang="en-US" sz="2400" dirty="0" err="1" smtClean="0"/>
              <a:t>doit</a:t>
            </a:r>
            <a:r>
              <a:rPr lang="en-US" sz="2400" dirty="0" smtClean="0"/>
              <a:t> </a:t>
            </a:r>
            <a:r>
              <a:rPr lang="en-US" sz="2400" dirty="0" err="1" smtClean="0"/>
              <a:t>être</a:t>
            </a:r>
            <a:r>
              <a:rPr lang="en-US" sz="2400" dirty="0" smtClean="0"/>
              <a:t> </a:t>
            </a:r>
            <a:r>
              <a:rPr lang="en-US" sz="2400" dirty="0" err="1" smtClean="0"/>
              <a:t>tiré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dirty="0" smtClean="0"/>
              <a:t>le </a:t>
            </a:r>
            <a:r>
              <a:rPr lang="en-US" dirty="0" err="1" smtClean="0"/>
              <a:t>voyant</a:t>
            </a:r>
            <a:r>
              <a:rPr lang="ja-JP" altLang="en-US" sz="2400" dirty="0" smtClean="0">
                <a:latin typeface="Arial"/>
              </a:rPr>
              <a:t>“</a:t>
            </a:r>
            <a:r>
              <a:rPr lang="en-US" sz="2400" dirty="0"/>
              <a:t>PITCH TRIM</a:t>
            </a:r>
            <a:r>
              <a:rPr lang="ja-JP" altLang="en-US" sz="2400" dirty="0">
                <a:latin typeface="Arial"/>
              </a:rPr>
              <a:t>”</a:t>
            </a:r>
            <a:r>
              <a:rPr lang="en-US" sz="2400" dirty="0"/>
              <a:t> </a:t>
            </a:r>
            <a:r>
              <a:rPr lang="en-US" sz="2400" dirty="0" err="1" smtClean="0"/>
              <a:t>s’illumine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A300-40DE-854E-B9C5-FA15A1E25CDD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ATTENTION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G1000 et l’AP KAP 140 n’échangent pas leur information de QNH</a:t>
            </a:r>
          </a:p>
          <a:p>
            <a:r>
              <a:rPr lang="fr-FR" dirty="0" smtClean="0"/>
              <a:t>Tout changement de QNH (</a:t>
            </a:r>
            <a:r>
              <a:rPr lang="fr-FR" smtClean="0"/>
              <a:t>avant descente ++) </a:t>
            </a:r>
            <a:r>
              <a:rPr lang="fr-FR" dirty="0" smtClean="0"/>
              <a:t>devra donc impérativement être appliqué </a:t>
            </a:r>
            <a:r>
              <a:rPr lang="fr-FR" b="1" dirty="0" smtClean="0"/>
              <a:t>trois fois</a:t>
            </a:r>
            <a:r>
              <a:rPr lang="fr-FR" dirty="0" smtClean="0"/>
              <a:t>:</a:t>
            </a:r>
          </a:p>
          <a:p>
            <a:pPr lvl="1"/>
            <a:r>
              <a:rPr lang="fr-FR" sz="2800" b="1" dirty="0" smtClean="0"/>
              <a:t>G1000</a:t>
            </a:r>
          </a:p>
          <a:p>
            <a:pPr lvl="1"/>
            <a:r>
              <a:rPr lang="fr-FR" sz="2800" b="1" dirty="0" smtClean="0"/>
              <a:t>KAP 140</a:t>
            </a:r>
          </a:p>
          <a:p>
            <a:pPr lvl="1"/>
            <a:r>
              <a:rPr lang="fr-FR" sz="2800" b="1" dirty="0" smtClean="0"/>
              <a:t>Altimètre analogique de secours</a:t>
            </a:r>
          </a:p>
          <a:p>
            <a:pPr marL="274320" lvl="1" indent="0">
              <a:buNone/>
            </a:pPr>
            <a:endParaRPr lang="fr-FR" sz="2800" b="1" dirty="0"/>
          </a:p>
          <a:p>
            <a:r>
              <a:rPr lang="fr-FR" dirty="0" smtClean="0"/>
              <a:t>Le BUG ALTI du G1000 est également indépendant de l’alerte altitude du KAP 140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89AEB-BE85-BA40-98DB-161603A06C7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993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Pré-vol</a:t>
            </a:r>
            <a:endParaRPr lang="en-US" dirty="0"/>
          </a:p>
        </p:txBody>
      </p:sp>
      <p:sp>
        <p:nvSpPr>
          <p:cNvPr id="293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95300" indent="-495300"/>
            <a:r>
              <a:rPr lang="en-US" sz="2200" dirty="0"/>
              <a:t>Master </a:t>
            </a:r>
            <a:r>
              <a:rPr lang="en-US" sz="2200" dirty="0" smtClean="0"/>
              <a:t>et Avionics </a:t>
            </a:r>
            <a:r>
              <a:rPr lang="en-US" sz="2200" dirty="0"/>
              <a:t>Switch BUS 2 </a:t>
            </a:r>
            <a:r>
              <a:rPr lang="en-US" sz="2200" dirty="0" smtClean="0"/>
              <a:t>– On</a:t>
            </a:r>
            <a:endParaRPr lang="en-US" sz="2200" dirty="0"/>
          </a:p>
          <a:p>
            <a:pPr marL="495300" indent="-495300"/>
            <a:r>
              <a:rPr lang="en-US" sz="2200" dirty="0" smtClean="0"/>
              <a:t>Le test interne </a:t>
            </a:r>
            <a:r>
              <a:rPr lang="en-US" sz="2200" dirty="0" err="1" smtClean="0"/>
              <a:t>est</a:t>
            </a:r>
            <a:r>
              <a:rPr lang="en-US" sz="2200" dirty="0" smtClean="0"/>
              <a:t> OK </a:t>
            </a:r>
            <a:r>
              <a:rPr lang="en-US" sz="2200" dirty="0" err="1" smtClean="0"/>
              <a:t>si</a:t>
            </a:r>
            <a:r>
              <a:rPr lang="en-US" sz="2200" dirty="0" smtClean="0"/>
              <a:t> la </a:t>
            </a:r>
            <a:r>
              <a:rPr lang="en-US" sz="2200" dirty="0" err="1" smtClean="0"/>
              <a:t>procédure</a:t>
            </a:r>
            <a:r>
              <a:rPr lang="en-US" sz="2200" dirty="0" smtClean="0"/>
              <a:t> se </a:t>
            </a:r>
            <a:r>
              <a:rPr lang="en-US" sz="2200" dirty="0" err="1" smtClean="0"/>
              <a:t>déroule</a:t>
            </a:r>
            <a:r>
              <a:rPr lang="en-US" sz="2200" dirty="0" smtClean="0"/>
              <a:t> </a:t>
            </a:r>
            <a:r>
              <a:rPr lang="en-US" sz="2200" dirty="0" err="1" smtClean="0"/>
              <a:t>jusqu’au</a:t>
            </a:r>
            <a:r>
              <a:rPr lang="en-US" sz="2200" dirty="0" smtClean="0"/>
              <a:t> </a:t>
            </a:r>
            <a:r>
              <a:rPr lang="en-US" sz="2200" dirty="0" err="1" smtClean="0"/>
              <a:t>retentissement</a:t>
            </a:r>
            <a:r>
              <a:rPr lang="en-US" sz="2200" dirty="0" smtClean="0"/>
              <a:t> du son final</a:t>
            </a:r>
          </a:p>
          <a:p>
            <a:pPr marL="495300" indent="-495300"/>
            <a:r>
              <a:rPr lang="en-US" sz="2200" dirty="0" smtClean="0"/>
              <a:t>Test du Trim </a:t>
            </a:r>
            <a:r>
              <a:rPr lang="en-US" sz="2200" dirty="0" err="1" smtClean="0"/>
              <a:t>Electrique</a:t>
            </a:r>
            <a:r>
              <a:rPr lang="en-US" sz="2200" dirty="0" smtClean="0"/>
              <a:t> Manuel:</a:t>
            </a:r>
            <a:endParaRPr lang="en-US" sz="2200" dirty="0"/>
          </a:p>
          <a:p>
            <a:pPr marL="876300" lvl="1" indent="-419100">
              <a:buFontTx/>
              <a:buAutoNum type="arabicPeriod"/>
            </a:pPr>
            <a:r>
              <a:rPr lang="en-US" sz="2000" dirty="0"/>
              <a:t>LH trim switch - DN, off, </a:t>
            </a:r>
            <a:r>
              <a:rPr lang="en-US" sz="2000" dirty="0" err="1" smtClean="0"/>
              <a:t>puis</a:t>
            </a:r>
            <a:r>
              <a:rPr lang="en-US" sz="2000" dirty="0" smtClean="0"/>
              <a:t> UP (pas de </a:t>
            </a:r>
            <a:r>
              <a:rPr lang="en-US" sz="2000" dirty="0" err="1" smtClean="0"/>
              <a:t>mvt</a:t>
            </a:r>
            <a:r>
              <a:rPr lang="en-US" sz="2000" dirty="0" smtClean="0"/>
              <a:t> du trim)</a:t>
            </a:r>
            <a:endParaRPr lang="en-US" sz="2000" dirty="0"/>
          </a:p>
          <a:p>
            <a:pPr marL="876300" lvl="1" indent="-419100">
              <a:buFontTx/>
              <a:buAutoNum type="arabicPeriod"/>
            </a:pPr>
            <a:r>
              <a:rPr lang="en-US" sz="2000" dirty="0"/>
              <a:t>RH trim switch - DN, off, </a:t>
            </a:r>
            <a:r>
              <a:rPr lang="en-US" sz="2000" dirty="0" err="1" smtClean="0"/>
              <a:t>puis</a:t>
            </a:r>
            <a:r>
              <a:rPr lang="en-US" sz="2000" dirty="0" smtClean="0"/>
              <a:t> UP (le </a:t>
            </a:r>
            <a:r>
              <a:rPr lang="en-US" sz="2000" dirty="0" err="1" smtClean="0"/>
              <a:t>voyant</a:t>
            </a:r>
            <a:r>
              <a:rPr lang="en-US" sz="2000" dirty="0" smtClean="0"/>
              <a:t> rouge PT </a:t>
            </a:r>
            <a:r>
              <a:rPr lang="en-US" sz="2000" dirty="0" err="1" smtClean="0"/>
              <a:t>s’allume</a:t>
            </a:r>
            <a:r>
              <a:rPr lang="en-US" sz="2000" dirty="0" smtClean="0"/>
              <a:t> </a:t>
            </a:r>
            <a:r>
              <a:rPr lang="en-US" sz="2000" dirty="0" err="1" smtClean="0"/>
              <a:t>mais</a:t>
            </a:r>
            <a:r>
              <a:rPr lang="en-US" sz="2000" dirty="0" smtClean="0"/>
              <a:t> pas de </a:t>
            </a:r>
            <a:r>
              <a:rPr lang="en-US" sz="2000" dirty="0" err="1" smtClean="0"/>
              <a:t>mvt</a:t>
            </a:r>
            <a:r>
              <a:rPr lang="en-US" sz="2000" dirty="0" smtClean="0"/>
              <a:t> du trim)</a:t>
            </a:r>
            <a:endParaRPr lang="en-US" sz="2000" dirty="0"/>
          </a:p>
          <a:p>
            <a:pPr marL="876300" lvl="1" indent="-419100">
              <a:buFontTx/>
              <a:buAutoNum type="arabicPeriod"/>
            </a:pPr>
            <a:r>
              <a:rPr lang="en-US" sz="2000" dirty="0" smtClean="0"/>
              <a:t>LH et RH </a:t>
            </a:r>
            <a:r>
              <a:rPr lang="en-US" sz="2000" dirty="0"/>
              <a:t>switch – DN </a:t>
            </a:r>
            <a:r>
              <a:rPr lang="en-US" sz="2000" dirty="0" smtClean="0"/>
              <a:t>et </a:t>
            </a:r>
            <a:r>
              <a:rPr lang="en-US" sz="2000" dirty="0" err="1" smtClean="0"/>
              <a:t>maintenus</a:t>
            </a:r>
            <a:r>
              <a:rPr lang="en-US" sz="2000" dirty="0" smtClean="0"/>
              <a:t> (trim </a:t>
            </a:r>
            <a:r>
              <a:rPr lang="en-US" sz="2000" dirty="0" err="1" smtClean="0"/>
              <a:t>tourne</a:t>
            </a:r>
            <a:r>
              <a:rPr lang="en-US" sz="2000" dirty="0" smtClean="0"/>
              <a:t> </a:t>
            </a:r>
            <a:r>
              <a:rPr lang="en-US" sz="2000" dirty="0" err="1" smtClean="0"/>
              <a:t>vers</a:t>
            </a:r>
            <a:r>
              <a:rPr lang="en-US" sz="2000" dirty="0" smtClean="0"/>
              <a:t> le bas)</a:t>
            </a:r>
            <a:endParaRPr lang="en-US" sz="2000" dirty="0"/>
          </a:p>
          <a:p>
            <a:pPr marL="876300" lvl="1" indent="-419100">
              <a:buFontTx/>
              <a:buAutoNum type="arabicPeriod"/>
            </a:pPr>
            <a:r>
              <a:rPr lang="en-US" sz="2000" dirty="0" err="1" smtClean="0"/>
              <a:t>Appuyer</a:t>
            </a:r>
            <a:r>
              <a:rPr lang="en-US" sz="2000" dirty="0" smtClean="0"/>
              <a:t> et </a:t>
            </a:r>
            <a:r>
              <a:rPr lang="en-US" dirty="0" err="1" smtClean="0"/>
              <a:t>maintenir</a:t>
            </a:r>
            <a:r>
              <a:rPr lang="en-US" dirty="0" smtClean="0"/>
              <a:t> </a:t>
            </a:r>
            <a:r>
              <a:rPr lang="en-US" sz="2000" dirty="0" smtClean="0"/>
              <a:t>A</a:t>
            </a:r>
            <a:r>
              <a:rPr lang="en-US" sz="2000" dirty="0"/>
              <a:t>/P DISC/TRIM INT Switch </a:t>
            </a:r>
            <a:r>
              <a:rPr lang="en-US" sz="2000" dirty="0" smtClean="0"/>
              <a:t>(trim </a:t>
            </a:r>
            <a:r>
              <a:rPr lang="en-US" sz="2000" dirty="0" err="1" smtClean="0"/>
              <a:t>stoppe</a:t>
            </a:r>
            <a:r>
              <a:rPr lang="en-US" sz="2000" dirty="0" smtClean="0"/>
              <a:t>)</a:t>
            </a:r>
            <a:endParaRPr lang="en-US" sz="2000" dirty="0"/>
          </a:p>
          <a:p>
            <a:pPr marL="876300" lvl="1" indent="-419100">
              <a:buFontTx/>
              <a:buAutoNum type="arabicPeriod"/>
            </a:pPr>
            <a:r>
              <a:rPr lang="en-US" sz="2000" dirty="0" err="1" smtClean="0"/>
              <a:t>Relacher</a:t>
            </a:r>
            <a:r>
              <a:rPr lang="en-US" sz="2000" dirty="0" smtClean="0"/>
              <a:t> A</a:t>
            </a:r>
            <a:r>
              <a:rPr lang="en-US" sz="2000" dirty="0"/>
              <a:t>/P DISC/TRIM INT Switch (Trim </a:t>
            </a:r>
            <a:r>
              <a:rPr lang="en-US" sz="2000" dirty="0" err="1" smtClean="0"/>
              <a:t>reprends</a:t>
            </a:r>
            <a:r>
              <a:rPr lang="en-US" sz="2000" dirty="0" smtClean="0"/>
              <a:t>)</a:t>
            </a:r>
            <a:endParaRPr lang="en-US" sz="2000" dirty="0"/>
          </a:p>
          <a:p>
            <a:pPr marL="876300" lvl="1" indent="-419100">
              <a:buFontTx/>
              <a:buAutoNum type="arabicPeriod"/>
            </a:pPr>
            <a:r>
              <a:rPr lang="en-US" sz="2000" dirty="0" err="1" smtClean="0"/>
              <a:t>Répéter</a:t>
            </a:r>
            <a:r>
              <a:rPr lang="en-US" sz="2000" dirty="0" smtClean="0"/>
              <a:t> les </a:t>
            </a:r>
            <a:r>
              <a:rPr lang="en-US" sz="2000" dirty="0" err="1" smtClean="0"/>
              <a:t>opérations</a:t>
            </a:r>
            <a:r>
              <a:rPr lang="en-US" sz="2000" dirty="0" smtClean="0"/>
              <a:t> 3 – 5 en position UP</a:t>
            </a:r>
            <a:endParaRPr lang="en-US" sz="2000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6D438-5B60-424D-B322-7FE786130FCE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Pré-vol</a:t>
            </a:r>
            <a:r>
              <a:rPr lang="en-US" dirty="0" smtClean="0"/>
              <a:t> (suite)</a:t>
            </a:r>
            <a:endParaRPr lang="en-US" dirty="0"/>
          </a:p>
        </p:txBody>
      </p:sp>
      <p:sp>
        <p:nvSpPr>
          <p:cNvPr id="294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95300" indent="-495300">
              <a:lnSpc>
                <a:spcPct val="90000"/>
              </a:lnSpc>
            </a:pPr>
            <a:r>
              <a:rPr lang="en-US" sz="2200" dirty="0"/>
              <a:t>BARO Setting </a:t>
            </a:r>
            <a:r>
              <a:rPr lang="en-US" sz="2200" dirty="0" err="1" smtClean="0"/>
              <a:t>flashe</a:t>
            </a:r>
            <a:r>
              <a:rPr lang="en-US" sz="2200" dirty="0" smtClean="0"/>
              <a:t> – </a:t>
            </a:r>
            <a:r>
              <a:rPr lang="en-US" sz="2200" dirty="0" err="1" smtClean="0"/>
              <a:t>Entrer</a:t>
            </a:r>
            <a:r>
              <a:rPr lang="en-US" sz="2200" dirty="0" smtClean="0"/>
              <a:t> le QNH local</a:t>
            </a:r>
            <a:endParaRPr lang="en-US" sz="2200" dirty="0"/>
          </a:p>
          <a:p>
            <a:pPr marL="495300" indent="-495300">
              <a:lnSpc>
                <a:spcPct val="90000"/>
              </a:lnSpc>
            </a:pPr>
            <a:r>
              <a:rPr lang="en-US" sz="2200" dirty="0" smtClean="0"/>
              <a:t>Trim de </a:t>
            </a:r>
            <a:r>
              <a:rPr lang="en-US" sz="2200" dirty="0" err="1" smtClean="0"/>
              <a:t>profondeur</a:t>
            </a:r>
            <a:r>
              <a:rPr lang="en-US" sz="2200" dirty="0" smtClean="0"/>
              <a:t> – </a:t>
            </a:r>
            <a:r>
              <a:rPr lang="en-US" sz="2200" dirty="0" err="1" smtClean="0"/>
              <a:t>Réglée</a:t>
            </a:r>
            <a:r>
              <a:rPr lang="en-US" sz="2200" dirty="0" smtClean="0"/>
              <a:t> pour le </a:t>
            </a:r>
            <a:r>
              <a:rPr lang="en-US" sz="2200" dirty="0" err="1" smtClean="0"/>
              <a:t>décollage</a:t>
            </a:r>
            <a:endParaRPr lang="en-US" sz="2200" dirty="0"/>
          </a:p>
          <a:p>
            <a:pPr marL="495300" indent="-495300">
              <a:lnSpc>
                <a:spcPct val="90000"/>
              </a:lnSpc>
            </a:pPr>
            <a:r>
              <a:rPr lang="en-US" sz="2200" dirty="0" smtClean="0"/>
              <a:t>Avant le </a:t>
            </a:r>
            <a:r>
              <a:rPr lang="en-US" sz="2200" dirty="0" err="1" smtClean="0"/>
              <a:t>décollage</a:t>
            </a:r>
            <a:r>
              <a:rPr lang="en-US" sz="2200" dirty="0" smtClean="0"/>
              <a:t>:</a:t>
            </a:r>
            <a:endParaRPr lang="en-US" sz="2200" dirty="0"/>
          </a:p>
          <a:p>
            <a:pPr marL="876300" lvl="1" indent="-419100">
              <a:lnSpc>
                <a:spcPct val="90000"/>
              </a:lnSpc>
            </a:pPr>
            <a:r>
              <a:rPr lang="en-US" dirty="0"/>
              <a:t>A/P DISC/TRIM Switch – </a:t>
            </a:r>
            <a:r>
              <a:rPr lang="en-US" dirty="0" err="1" smtClean="0"/>
              <a:t>Appuyer</a:t>
            </a:r>
            <a:endParaRPr lang="en-US" dirty="0"/>
          </a:p>
          <a:p>
            <a:pPr marL="876300" lvl="1" indent="-419100">
              <a:lnSpc>
                <a:spcPct val="90000"/>
              </a:lnSpc>
            </a:pPr>
            <a:r>
              <a:rPr lang="en-US" dirty="0"/>
              <a:t>BARO </a:t>
            </a:r>
            <a:r>
              <a:rPr lang="en-US" dirty="0" smtClean="0"/>
              <a:t>– </a:t>
            </a:r>
            <a:r>
              <a:rPr lang="en-US" dirty="0" err="1" smtClean="0"/>
              <a:t>Réglé</a:t>
            </a:r>
            <a:endParaRPr lang="en-US" dirty="0"/>
          </a:p>
          <a:p>
            <a:pPr marL="876300" lvl="1" indent="-419100">
              <a:lnSpc>
                <a:spcPct val="90000"/>
              </a:lnSpc>
            </a:pPr>
            <a:r>
              <a:rPr lang="en-US" dirty="0"/>
              <a:t>ALTITUDE Select – </a:t>
            </a:r>
            <a:r>
              <a:rPr lang="en-US" dirty="0" err="1" smtClean="0"/>
              <a:t>Réglé</a:t>
            </a:r>
            <a:endParaRPr lang="en-US" dirty="0"/>
          </a:p>
          <a:p>
            <a:pPr marL="495300" indent="-495300">
              <a:lnSpc>
                <a:spcPct val="90000"/>
              </a:lnSpc>
            </a:pPr>
            <a:r>
              <a:rPr lang="en-US" sz="2200" dirty="0" smtClean="0"/>
              <a:t>Si le test de </a:t>
            </a:r>
            <a:r>
              <a:rPr lang="en-US" sz="2200" dirty="0" err="1" smtClean="0"/>
              <a:t>l’autopilote</a:t>
            </a:r>
            <a:r>
              <a:rPr lang="en-US" sz="2200" dirty="0" smtClean="0"/>
              <a:t> </a:t>
            </a:r>
            <a:r>
              <a:rPr lang="en-US" sz="2200" dirty="0" err="1" smtClean="0"/>
              <a:t>échoue</a:t>
            </a:r>
            <a:r>
              <a:rPr lang="en-US" sz="2200" dirty="0" smtClean="0"/>
              <a:t>, </a:t>
            </a:r>
            <a:r>
              <a:rPr lang="en-US" sz="2200" dirty="0" err="1" smtClean="0"/>
              <a:t>l’avion</a:t>
            </a:r>
            <a:r>
              <a:rPr lang="en-US" sz="2200" dirty="0" smtClean="0"/>
              <a:t> </a:t>
            </a:r>
            <a:r>
              <a:rPr lang="en-US" sz="2200" dirty="0" err="1" smtClean="0"/>
              <a:t>peut</a:t>
            </a:r>
            <a:r>
              <a:rPr lang="en-US" sz="2200" dirty="0" smtClean="0"/>
              <a:t> continuer </a:t>
            </a:r>
            <a:r>
              <a:rPr lang="en-US" sz="2200" dirty="0" err="1" smtClean="0"/>
              <a:t>à</a:t>
            </a:r>
            <a:r>
              <a:rPr lang="en-US" sz="2200" dirty="0" smtClean="0"/>
              <a:t> </a:t>
            </a:r>
            <a:r>
              <a:rPr lang="en-US" sz="2200" dirty="0" err="1" smtClean="0"/>
              <a:t>voler</a:t>
            </a:r>
            <a:r>
              <a:rPr lang="en-US" sz="2200" dirty="0" smtClean="0"/>
              <a:t> avec le breaker de </a:t>
            </a:r>
            <a:r>
              <a:rPr lang="en-US" sz="2200" dirty="0" err="1" smtClean="0"/>
              <a:t>l’AP</a:t>
            </a:r>
            <a:r>
              <a:rPr lang="en-US" sz="2200" dirty="0" smtClean="0"/>
              <a:t> </a:t>
            </a:r>
            <a:r>
              <a:rPr lang="en-US" sz="2200" dirty="0" err="1" smtClean="0"/>
              <a:t>tiré</a:t>
            </a:r>
            <a:r>
              <a:rPr lang="en-US" sz="2200" dirty="0" smtClean="0"/>
              <a:t>.</a:t>
            </a:r>
            <a:endParaRPr lang="en-US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15299-D5B8-0B4B-B57A-355B530124BE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Montée</a:t>
            </a:r>
            <a:r>
              <a:rPr lang="en-US" dirty="0" smtClean="0"/>
              <a:t> </a:t>
            </a:r>
            <a:r>
              <a:rPr lang="en-US" dirty="0" err="1" smtClean="0"/>
              <a:t>initiale</a:t>
            </a:r>
            <a:endParaRPr lang="en-US" dirty="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/>
              <a:t>Trimmer </a:t>
            </a:r>
            <a:r>
              <a:rPr lang="en-US" sz="2000" dirty="0" err="1" smtClean="0"/>
              <a:t>l’avion</a:t>
            </a:r>
            <a:r>
              <a:rPr lang="en-US" sz="2000" dirty="0" smtClean="0"/>
              <a:t> pour </a:t>
            </a:r>
            <a:r>
              <a:rPr lang="en-US" sz="2000" dirty="0" err="1" smtClean="0"/>
              <a:t>obtenir</a:t>
            </a:r>
            <a:r>
              <a:rPr lang="en-US" sz="2000" dirty="0" smtClean="0"/>
              <a:t> </a:t>
            </a:r>
            <a:r>
              <a:rPr lang="en-US" sz="2000" dirty="0" err="1" smtClean="0"/>
              <a:t>une</a:t>
            </a:r>
            <a:r>
              <a:rPr lang="en-US" sz="2000" dirty="0" smtClean="0"/>
              <a:t> </a:t>
            </a:r>
            <a:r>
              <a:rPr lang="en-US" sz="2000" dirty="0" err="1" smtClean="0"/>
              <a:t>vitesse</a:t>
            </a:r>
            <a:r>
              <a:rPr lang="en-US" sz="2000" dirty="0" smtClean="0"/>
              <a:t> de 90KIAS.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 smtClean="0"/>
              <a:t>Après 800 </a:t>
            </a:r>
            <a:r>
              <a:rPr lang="en-US" sz="2000" dirty="0" err="1"/>
              <a:t>ft</a:t>
            </a:r>
            <a:r>
              <a:rPr lang="en-US" sz="2000" dirty="0"/>
              <a:t> </a:t>
            </a:r>
            <a:r>
              <a:rPr lang="en-US" sz="2000" dirty="0" smtClean="0"/>
              <a:t>AGL avec les </a:t>
            </a:r>
            <a:r>
              <a:rPr lang="en-US" sz="2000" dirty="0" err="1" smtClean="0"/>
              <a:t>ailes</a:t>
            </a:r>
            <a:r>
              <a:rPr lang="en-US" sz="2000" dirty="0" smtClean="0"/>
              <a:t> </a:t>
            </a:r>
            <a:r>
              <a:rPr lang="en-US" sz="2000" dirty="0" err="1" smtClean="0"/>
              <a:t>à</a:t>
            </a:r>
            <a:r>
              <a:rPr lang="en-US" sz="2000" dirty="0" smtClean="0"/>
              <a:t> plat, engager </a:t>
            </a:r>
            <a:r>
              <a:rPr lang="en-US" sz="2000" dirty="0" err="1" smtClean="0"/>
              <a:t>l’AP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AP </a:t>
            </a:r>
            <a:r>
              <a:rPr lang="en-US" sz="1800" dirty="0" smtClean="0"/>
              <a:t>sera en mode ROL et VS (</a:t>
            </a:r>
            <a:r>
              <a:rPr lang="en-US" sz="1800" dirty="0" err="1" smtClean="0"/>
              <a:t>affiché</a:t>
            </a:r>
            <a:r>
              <a:rPr lang="en-US" sz="1800" dirty="0" smtClean="0"/>
              <a:t> </a:t>
            </a:r>
            <a:r>
              <a:rPr lang="en-US" sz="1800" dirty="0" err="1" smtClean="0"/>
              <a:t>sur</a:t>
            </a:r>
            <a:r>
              <a:rPr lang="en-US" sz="1800" dirty="0" smtClean="0"/>
              <a:t> </a:t>
            </a:r>
            <a:r>
              <a:rPr lang="en-US" sz="1800" dirty="0" err="1" smtClean="0"/>
              <a:t>l’écran</a:t>
            </a:r>
            <a:r>
              <a:rPr lang="en-US" sz="1800" dirty="0" smtClean="0"/>
              <a:t>)</a:t>
            </a: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 err="1" smtClean="0"/>
              <a:t>Appui</a:t>
            </a:r>
            <a:r>
              <a:rPr lang="en-US" sz="2000" dirty="0" smtClean="0"/>
              <a:t> </a:t>
            </a:r>
            <a:r>
              <a:rPr lang="en-US" sz="2000" dirty="0" err="1" smtClean="0"/>
              <a:t>bref</a:t>
            </a:r>
            <a:r>
              <a:rPr lang="en-US" sz="2000" dirty="0" smtClean="0"/>
              <a:t> </a:t>
            </a:r>
            <a:r>
              <a:rPr lang="en-US" sz="2000" dirty="0" err="1" smtClean="0"/>
              <a:t>sur</a:t>
            </a:r>
            <a:r>
              <a:rPr lang="en-US" sz="2000" dirty="0" smtClean="0"/>
              <a:t> UP</a:t>
            </a:r>
            <a:r>
              <a:rPr lang="en-US" sz="2000" dirty="0"/>
              <a:t>/DN </a:t>
            </a:r>
            <a:r>
              <a:rPr lang="en-US" sz="2000" dirty="0" smtClean="0"/>
              <a:t>pour </a:t>
            </a:r>
            <a:r>
              <a:rPr lang="en-US" sz="2000" dirty="0" err="1" smtClean="0"/>
              <a:t>afficher</a:t>
            </a:r>
            <a:r>
              <a:rPr lang="en-US" sz="2000" dirty="0" smtClean="0"/>
              <a:t> la </a:t>
            </a:r>
            <a:r>
              <a:rPr lang="en-US" sz="2000" dirty="0" err="1" smtClean="0"/>
              <a:t>valeur</a:t>
            </a:r>
            <a:r>
              <a:rPr lang="en-US" sz="2000" dirty="0" smtClean="0"/>
              <a:t> </a:t>
            </a:r>
            <a:r>
              <a:rPr lang="en-US" sz="2000" dirty="0" err="1" smtClean="0"/>
              <a:t>capturée</a:t>
            </a:r>
            <a:r>
              <a:rPr lang="en-US" sz="2000" dirty="0" smtClean="0"/>
              <a:t> de VS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AP </a:t>
            </a:r>
            <a:r>
              <a:rPr lang="en-US" sz="1800" dirty="0" err="1" smtClean="0"/>
              <a:t>va</a:t>
            </a:r>
            <a:r>
              <a:rPr lang="en-US" sz="1800" dirty="0" smtClean="0"/>
              <a:t> capturer le </a:t>
            </a:r>
            <a:r>
              <a:rPr lang="en-US" sz="1800" dirty="0" err="1" smtClean="0"/>
              <a:t>taux</a:t>
            </a:r>
            <a:r>
              <a:rPr lang="en-US" sz="1800" dirty="0" smtClean="0"/>
              <a:t> de </a:t>
            </a:r>
            <a:r>
              <a:rPr lang="en-US" sz="1800" dirty="0" err="1" smtClean="0"/>
              <a:t>montée</a:t>
            </a:r>
            <a:r>
              <a:rPr lang="en-US" sz="1800" dirty="0" smtClean="0"/>
              <a:t> au moment </a:t>
            </a:r>
            <a:r>
              <a:rPr lang="en-US" sz="1800" dirty="0" err="1" smtClean="0"/>
              <a:t>où</a:t>
            </a:r>
            <a:r>
              <a:rPr lang="en-US" sz="1800" dirty="0" smtClean="0"/>
              <a:t> </a:t>
            </a:r>
            <a:r>
              <a:rPr lang="en-US" sz="1800" dirty="0" err="1" smtClean="0"/>
              <a:t>il</a:t>
            </a:r>
            <a:r>
              <a:rPr lang="en-US" sz="1800" dirty="0" smtClean="0"/>
              <a:t> </a:t>
            </a:r>
            <a:r>
              <a:rPr lang="en-US" sz="1800" dirty="0" err="1" smtClean="0"/>
              <a:t>est</a:t>
            </a:r>
            <a:r>
              <a:rPr lang="en-US" sz="1800" dirty="0" smtClean="0"/>
              <a:t> </a:t>
            </a:r>
            <a:r>
              <a:rPr lang="en-US" sz="1800" dirty="0" err="1" smtClean="0"/>
              <a:t>engagé</a:t>
            </a: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en-US" sz="1800" b="1" dirty="0" smtClean="0"/>
              <a:t>Un </a:t>
            </a:r>
            <a:r>
              <a:rPr lang="en-US" sz="1800" b="1" dirty="0" err="1" smtClean="0"/>
              <a:t>taux</a:t>
            </a:r>
            <a:r>
              <a:rPr lang="en-US" sz="1800" b="1" dirty="0" smtClean="0"/>
              <a:t> de </a:t>
            </a:r>
            <a:r>
              <a:rPr lang="en-US" sz="1800" b="1" dirty="0" err="1" smtClean="0"/>
              <a:t>montée</a:t>
            </a:r>
            <a:r>
              <a:rPr lang="en-US" sz="1800" b="1" dirty="0" smtClean="0"/>
              <a:t> trop </a:t>
            </a:r>
            <a:r>
              <a:rPr lang="en-US" sz="1800" b="1" dirty="0" err="1" smtClean="0"/>
              <a:t>élevé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peut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conduire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à</a:t>
            </a:r>
            <a:r>
              <a:rPr lang="en-US" sz="1800" b="1" dirty="0" smtClean="0"/>
              <a:t> un </a:t>
            </a:r>
            <a:r>
              <a:rPr lang="en-US" sz="1800" b="1" dirty="0" err="1" smtClean="0"/>
              <a:t>décrochage</a:t>
            </a:r>
            <a:endParaRPr lang="en-US" sz="1800" b="1" dirty="0"/>
          </a:p>
          <a:p>
            <a:pPr lvl="1">
              <a:lnSpc>
                <a:spcPct val="90000"/>
              </a:lnSpc>
            </a:pPr>
            <a:r>
              <a:rPr lang="en-US" sz="1800" dirty="0" err="1" smtClean="0"/>
              <a:t>Ajuster</a:t>
            </a:r>
            <a:r>
              <a:rPr lang="en-US" sz="1800" dirty="0" smtClean="0"/>
              <a:t> la VS avec les touches UP/DN</a:t>
            </a: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 err="1" smtClean="0"/>
              <a:t>Utiliser</a:t>
            </a:r>
            <a:r>
              <a:rPr lang="en-US" sz="2000" dirty="0" smtClean="0"/>
              <a:t> le </a:t>
            </a:r>
            <a:r>
              <a:rPr lang="en-US" sz="2000" dirty="0" err="1" smtClean="0"/>
              <a:t>bouton</a:t>
            </a:r>
            <a:r>
              <a:rPr lang="en-US" sz="2000" dirty="0" smtClean="0"/>
              <a:t> </a:t>
            </a:r>
            <a:r>
              <a:rPr lang="en-US" sz="2000" dirty="0" err="1" smtClean="0"/>
              <a:t>tournant</a:t>
            </a:r>
            <a:r>
              <a:rPr lang="en-US" sz="2000" dirty="0" smtClean="0"/>
              <a:t> pour </a:t>
            </a:r>
            <a:r>
              <a:rPr lang="en-US" sz="2000" dirty="0" err="1" smtClean="0"/>
              <a:t>sélectionner</a:t>
            </a:r>
            <a:r>
              <a:rPr lang="en-US" sz="2000" dirty="0" smtClean="0"/>
              <a:t> </a:t>
            </a:r>
            <a:r>
              <a:rPr lang="en-US" sz="2000" dirty="0" err="1" smtClean="0"/>
              <a:t>l’altitude</a:t>
            </a:r>
            <a:r>
              <a:rPr lang="en-US" sz="2000" dirty="0" smtClean="0"/>
              <a:t> </a:t>
            </a:r>
            <a:r>
              <a:rPr lang="en-US" sz="2000" dirty="0" err="1" smtClean="0"/>
              <a:t>cible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fr-FR" sz="2000" dirty="0" smtClean="0"/>
              <a:t>Appuyer sur ARM pour verrouiller celle-ci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 err="1" smtClean="0"/>
              <a:t>Tourner</a:t>
            </a:r>
            <a:r>
              <a:rPr lang="en-US" sz="2000" dirty="0" smtClean="0"/>
              <a:t> la </a:t>
            </a:r>
            <a:r>
              <a:rPr lang="en-US" sz="2000" dirty="0" err="1" smtClean="0"/>
              <a:t>pinule</a:t>
            </a:r>
            <a:r>
              <a:rPr lang="en-US" sz="2000" dirty="0" smtClean="0"/>
              <a:t> avec le cap </a:t>
            </a:r>
            <a:r>
              <a:rPr lang="en-US" sz="2000" dirty="0" err="1" smtClean="0"/>
              <a:t>d’interception</a:t>
            </a:r>
            <a:r>
              <a:rPr lang="en-US" sz="2000" dirty="0" smtClean="0"/>
              <a:t> </a:t>
            </a:r>
            <a:r>
              <a:rPr lang="en-US" sz="2000" dirty="0" err="1" smtClean="0"/>
              <a:t>souhaitée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 err="1" smtClean="0"/>
              <a:t>Appuyer</a:t>
            </a:r>
            <a:r>
              <a:rPr lang="en-US" sz="2000" dirty="0" smtClean="0"/>
              <a:t> </a:t>
            </a:r>
            <a:r>
              <a:rPr lang="en-US" sz="2000" dirty="0" err="1" smtClean="0"/>
              <a:t>sur</a:t>
            </a:r>
            <a:r>
              <a:rPr lang="en-US" sz="2000" dirty="0" smtClean="0"/>
              <a:t> HDG pour se </a:t>
            </a:r>
            <a:r>
              <a:rPr lang="en-US" sz="2000" dirty="0" err="1" smtClean="0"/>
              <a:t>diriger</a:t>
            </a:r>
            <a:r>
              <a:rPr lang="en-US" sz="2000" dirty="0" smtClean="0"/>
              <a:t> </a:t>
            </a:r>
            <a:r>
              <a:rPr lang="en-US" sz="2000" dirty="0" err="1" smtClean="0"/>
              <a:t>vers</a:t>
            </a:r>
            <a:r>
              <a:rPr lang="en-US" sz="2000" dirty="0" smtClean="0"/>
              <a:t> </a:t>
            </a:r>
            <a:r>
              <a:rPr lang="en-US" sz="2000" dirty="0" err="1" smtClean="0"/>
              <a:t>ce</a:t>
            </a:r>
            <a:r>
              <a:rPr lang="en-US" sz="2000" dirty="0" smtClean="0"/>
              <a:t> cap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 err="1" smtClean="0"/>
              <a:t>Appuyer</a:t>
            </a:r>
            <a:r>
              <a:rPr lang="en-US" sz="2000" dirty="0" smtClean="0"/>
              <a:t> </a:t>
            </a:r>
            <a:r>
              <a:rPr lang="en-US" sz="2000" dirty="0" err="1" smtClean="0"/>
              <a:t>sur</a:t>
            </a:r>
            <a:r>
              <a:rPr lang="en-US" sz="2000" dirty="0" smtClean="0"/>
              <a:t> la </a:t>
            </a:r>
            <a:r>
              <a:rPr lang="en-US" sz="2000" dirty="0" err="1" smtClean="0"/>
              <a:t>touche</a:t>
            </a:r>
            <a:r>
              <a:rPr lang="en-US" sz="2000" dirty="0" smtClean="0"/>
              <a:t> CDI pour </a:t>
            </a:r>
            <a:r>
              <a:rPr lang="en-US" sz="2000" dirty="0" err="1" smtClean="0"/>
              <a:t>sélectionner</a:t>
            </a:r>
            <a:r>
              <a:rPr lang="en-US" sz="2000" dirty="0" smtClean="0"/>
              <a:t> la source de navigation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 err="1" smtClean="0"/>
              <a:t>Appuyer</a:t>
            </a:r>
            <a:r>
              <a:rPr lang="en-US" sz="2000" dirty="0" smtClean="0"/>
              <a:t> </a:t>
            </a:r>
            <a:r>
              <a:rPr lang="en-US" sz="2000" dirty="0" err="1" smtClean="0"/>
              <a:t>sur</a:t>
            </a:r>
            <a:r>
              <a:rPr lang="en-US" sz="2000" dirty="0" smtClean="0"/>
              <a:t> NAV pour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l’AP</a:t>
            </a:r>
            <a:r>
              <a:rPr lang="en-US" sz="2000" dirty="0" smtClean="0"/>
              <a:t> capture la course </a:t>
            </a:r>
            <a:r>
              <a:rPr lang="en-US" sz="2000" dirty="0" err="1" smtClean="0"/>
              <a:t>désirée</a:t>
            </a:r>
            <a:r>
              <a:rPr lang="en-US" sz="2000" dirty="0" smtClean="0"/>
              <a:t> (CDI)</a:t>
            </a: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97CC6-4F1D-344E-849A-F2BC1DE239A2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</a:t>
            </a:r>
            <a:r>
              <a:rPr lang="en-US" dirty="0" err="1" smtClean="0"/>
              <a:t>durant</a:t>
            </a:r>
            <a:r>
              <a:rPr lang="en-US" dirty="0" smtClean="0"/>
              <a:t> la </a:t>
            </a:r>
            <a:r>
              <a:rPr lang="en-US" dirty="0" err="1" smtClean="0"/>
              <a:t>montée</a:t>
            </a:r>
            <a:r>
              <a:rPr lang="en-US" dirty="0" smtClean="0"/>
              <a:t> </a:t>
            </a:r>
            <a:r>
              <a:rPr lang="en-US" dirty="0" err="1" smtClean="0"/>
              <a:t>initiale</a:t>
            </a:r>
            <a:endParaRPr lang="en-US" dirty="0"/>
          </a:p>
        </p:txBody>
      </p:sp>
      <p:sp>
        <p:nvSpPr>
          <p:cNvPr id="52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6899-D363-C249-A473-99B211D1EA60}" type="slidenum">
              <a:rPr lang="en-US"/>
              <a:pPr/>
              <a:t>23</a:t>
            </a:fld>
            <a:endParaRPr lang="en-US"/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519113" y="2174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36" name="Text Box 4"/>
          <p:cNvSpPr txBox="1">
            <a:spLocks noChangeArrowheads="1"/>
          </p:cNvSpPr>
          <p:nvPr/>
        </p:nvSpPr>
        <p:spPr bwMode="auto">
          <a:xfrm>
            <a:off x="7299325" y="2314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00037" name="Text Box 5"/>
          <p:cNvSpPr txBox="1">
            <a:spLocks noChangeArrowheads="1"/>
          </p:cNvSpPr>
          <p:nvPr/>
        </p:nvSpPr>
        <p:spPr bwMode="auto">
          <a:xfrm>
            <a:off x="6432550" y="2312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00038" name="Text Box 6"/>
          <p:cNvSpPr txBox="1">
            <a:spLocks noChangeArrowheads="1"/>
          </p:cNvSpPr>
          <p:nvPr/>
        </p:nvSpPr>
        <p:spPr bwMode="auto">
          <a:xfrm>
            <a:off x="6191250" y="2897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00039" name="Text Box 7"/>
          <p:cNvSpPr txBox="1">
            <a:spLocks noChangeArrowheads="1"/>
          </p:cNvSpPr>
          <p:nvPr/>
        </p:nvSpPr>
        <p:spPr bwMode="auto">
          <a:xfrm>
            <a:off x="6213475" y="3597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00040" name="Text Box 8"/>
          <p:cNvSpPr txBox="1">
            <a:spLocks noChangeArrowheads="1"/>
          </p:cNvSpPr>
          <p:nvPr/>
        </p:nvSpPr>
        <p:spPr bwMode="auto">
          <a:xfrm>
            <a:off x="649288" y="3673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00041" name="Text Box 9"/>
          <p:cNvSpPr txBox="1">
            <a:spLocks noChangeArrowheads="1"/>
          </p:cNvSpPr>
          <p:nvPr/>
        </p:nvSpPr>
        <p:spPr bwMode="auto">
          <a:xfrm>
            <a:off x="1457325" y="3700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0042" name="Text Box 10"/>
          <p:cNvSpPr txBox="1">
            <a:spLocks noChangeArrowheads="1"/>
          </p:cNvSpPr>
          <p:nvPr/>
        </p:nvSpPr>
        <p:spPr bwMode="auto">
          <a:xfrm>
            <a:off x="2416175" y="371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0043" name="Text Box 11"/>
          <p:cNvSpPr txBox="1">
            <a:spLocks noChangeArrowheads="1"/>
          </p:cNvSpPr>
          <p:nvPr/>
        </p:nvSpPr>
        <p:spPr bwMode="auto">
          <a:xfrm>
            <a:off x="3375025" y="3700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00044" name="Text Box 12"/>
          <p:cNvSpPr txBox="1">
            <a:spLocks noChangeArrowheads="1"/>
          </p:cNvSpPr>
          <p:nvPr/>
        </p:nvSpPr>
        <p:spPr bwMode="auto">
          <a:xfrm>
            <a:off x="4349750" y="3687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00045" name="Text Box 13"/>
          <p:cNvSpPr txBox="1">
            <a:spLocks noChangeArrowheads="1"/>
          </p:cNvSpPr>
          <p:nvPr/>
        </p:nvSpPr>
        <p:spPr bwMode="auto">
          <a:xfrm>
            <a:off x="5327650" y="3673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0046" name="Text Box 14"/>
          <p:cNvSpPr txBox="1">
            <a:spLocks noChangeArrowheads="1"/>
          </p:cNvSpPr>
          <p:nvPr/>
        </p:nvSpPr>
        <p:spPr bwMode="auto">
          <a:xfrm>
            <a:off x="685800" y="3117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00047" name="Text Box 15"/>
          <p:cNvSpPr txBox="1">
            <a:spLocks noChangeArrowheads="1"/>
          </p:cNvSpPr>
          <p:nvPr/>
        </p:nvSpPr>
        <p:spPr bwMode="auto">
          <a:xfrm>
            <a:off x="1079500" y="3128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00048" name="Text Box 16"/>
          <p:cNvSpPr txBox="1">
            <a:spLocks noChangeArrowheads="1"/>
          </p:cNvSpPr>
          <p:nvPr/>
        </p:nvSpPr>
        <p:spPr bwMode="auto">
          <a:xfrm>
            <a:off x="1700213" y="2381250"/>
            <a:ext cx="7588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ROL</a:t>
            </a:r>
          </a:p>
        </p:txBody>
      </p:sp>
      <p:sp>
        <p:nvSpPr>
          <p:cNvPr id="300049" name="Text Box 17"/>
          <p:cNvSpPr txBox="1">
            <a:spLocks noChangeArrowheads="1"/>
          </p:cNvSpPr>
          <p:nvPr/>
        </p:nvSpPr>
        <p:spPr bwMode="auto">
          <a:xfrm>
            <a:off x="2625725" y="2379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00050" name="Text Box 18"/>
          <p:cNvSpPr txBox="1">
            <a:spLocks noChangeArrowheads="1"/>
          </p:cNvSpPr>
          <p:nvPr/>
        </p:nvSpPr>
        <p:spPr bwMode="auto">
          <a:xfrm>
            <a:off x="3343275" y="2363788"/>
            <a:ext cx="555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VS</a:t>
            </a:r>
          </a:p>
        </p:txBody>
      </p:sp>
      <p:sp>
        <p:nvSpPr>
          <p:cNvPr id="300051" name="Text Box 19"/>
          <p:cNvSpPr txBox="1">
            <a:spLocks noChangeArrowheads="1"/>
          </p:cNvSpPr>
          <p:nvPr/>
        </p:nvSpPr>
        <p:spPr bwMode="auto">
          <a:xfrm>
            <a:off x="4159250" y="2406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00052" name="Text Box 20"/>
          <p:cNvSpPr txBox="1">
            <a:spLocks noChangeArrowheads="1"/>
          </p:cNvSpPr>
          <p:nvPr/>
        </p:nvSpPr>
        <p:spPr bwMode="auto">
          <a:xfrm>
            <a:off x="4818063" y="2327275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3500</a:t>
            </a:r>
          </a:p>
        </p:txBody>
      </p:sp>
      <p:sp>
        <p:nvSpPr>
          <p:cNvPr id="300053" name="Oval 21"/>
          <p:cNvSpPr>
            <a:spLocks noChangeArrowheads="1"/>
          </p:cNvSpPr>
          <p:nvPr/>
        </p:nvSpPr>
        <p:spPr bwMode="auto">
          <a:xfrm>
            <a:off x="7146925" y="2965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54" name="Oval 22"/>
          <p:cNvSpPr>
            <a:spLocks noChangeArrowheads="1"/>
          </p:cNvSpPr>
          <p:nvPr/>
        </p:nvSpPr>
        <p:spPr bwMode="auto">
          <a:xfrm>
            <a:off x="7356475" y="3151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00055" name="Text Box 23"/>
          <p:cNvSpPr txBox="1">
            <a:spLocks noChangeArrowheads="1"/>
          </p:cNvSpPr>
          <p:nvPr/>
        </p:nvSpPr>
        <p:spPr bwMode="auto">
          <a:xfrm>
            <a:off x="4667250" y="2760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00056" name="Text Box 24"/>
          <p:cNvSpPr txBox="1">
            <a:spLocks noChangeArrowheads="1"/>
          </p:cNvSpPr>
          <p:nvPr/>
        </p:nvSpPr>
        <p:spPr bwMode="auto">
          <a:xfrm>
            <a:off x="574675" y="2265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00057" name="Rectangle 25"/>
          <p:cNvSpPr>
            <a:spLocks noChangeArrowheads="1"/>
          </p:cNvSpPr>
          <p:nvPr/>
        </p:nvSpPr>
        <p:spPr bwMode="auto">
          <a:xfrm>
            <a:off x="5299075" y="3717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58" name="Rectangle 26"/>
          <p:cNvSpPr>
            <a:spLocks noChangeArrowheads="1"/>
          </p:cNvSpPr>
          <p:nvPr/>
        </p:nvSpPr>
        <p:spPr bwMode="auto">
          <a:xfrm>
            <a:off x="609600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59" name="Rectangle 27"/>
          <p:cNvSpPr>
            <a:spLocks noChangeArrowheads="1"/>
          </p:cNvSpPr>
          <p:nvPr/>
        </p:nvSpPr>
        <p:spPr bwMode="auto">
          <a:xfrm>
            <a:off x="1511300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60" name="Rectangle 28"/>
          <p:cNvSpPr>
            <a:spLocks noChangeArrowheads="1"/>
          </p:cNvSpPr>
          <p:nvPr/>
        </p:nvSpPr>
        <p:spPr bwMode="auto">
          <a:xfrm>
            <a:off x="2449513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61" name="Rectangle 29"/>
          <p:cNvSpPr>
            <a:spLocks noChangeArrowheads="1"/>
          </p:cNvSpPr>
          <p:nvPr/>
        </p:nvSpPr>
        <p:spPr bwMode="auto">
          <a:xfrm>
            <a:off x="3389313" y="3736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62" name="Rectangle 30"/>
          <p:cNvSpPr>
            <a:spLocks noChangeArrowheads="1"/>
          </p:cNvSpPr>
          <p:nvPr/>
        </p:nvSpPr>
        <p:spPr bwMode="auto">
          <a:xfrm>
            <a:off x="4352925" y="3735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63" name="Rectangle 31"/>
          <p:cNvSpPr>
            <a:spLocks noChangeArrowheads="1"/>
          </p:cNvSpPr>
          <p:nvPr/>
        </p:nvSpPr>
        <p:spPr bwMode="auto">
          <a:xfrm>
            <a:off x="6153150" y="2841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64" name="Rectangle 32"/>
          <p:cNvSpPr>
            <a:spLocks noChangeArrowheads="1"/>
          </p:cNvSpPr>
          <p:nvPr/>
        </p:nvSpPr>
        <p:spPr bwMode="auto">
          <a:xfrm>
            <a:off x="6238875" y="2928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65" name="Rectangle 33"/>
          <p:cNvSpPr>
            <a:spLocks noChangeArrowheads="1"/>
          </p:cNvSpPr>
          <p:nvPr/>
        </p:nvSpPr>
        <p:spPr bwMode="auto">
          <a:xfrm>
            <a:off x="6256338" y="3649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66" name="Rectangle 34"/>
          <p:cNvSpPr>
            <a:spLocks noChangeArrowheads="1"/>
          </p:cNvSpPr>
          <p:nvPr/>
        </p:nvSpPr>
        <p:spPr bwMode="auto">
          <a:xfrm>
            <a:off x="6486525" y="2347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67" name="Rectangle 35"/>
          <p:cNvSpPr>
            <a:spLocks noChangeArrowheads="1"/>
          </p:cNvSpPr>
          <p:nvPr/>
        </p:nvSpPr>
        <p:spPr bwMode="auto">
          <a:xfrm>
            <a:off x="7367588" y="2339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68" name="Rectangle 36"/>
          <p:cNvSpPr>
            <a:spLocks noChangeArrowheads="1"/>
          </p:cNvSpPr>
          <p:nvPr/>
        </p:nvSpPr>
        <p:spPr bwMode="auto">
          <a:xfrm>
            <a:off x="1692275" y="2311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69" name="Rectangle 37"/>
          <p:cNvSpPr>
            <a:spLocks noChangeArrowheads="1"/>
          </p:cNvSpPr>
          <p:nvPr/>
        </p:nvSpPr>
        <p:spPr bwMode="auto">
          <a:xfrm>
            <a:off x="2571750" y="2397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70" name="Oval 38"/>
          <p:cNvSpPr>
            <a:spLocks noChangeArrowheads="1"/>
          </p:cNvSpPr>
          <p:nvPr/>
        </p:nvSpPr>
        <p:spPr bwMode="auto">
          <a:xfrm>
            <a:off x="963613" y="2854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71" name="AutoShape 39"/>
          <p:cNvSpPr>
            <a:spLocks noChangeArrowheads="1"/>
          </p:cNvSpPr>
          <p:nvPr/>
        </p:nvSpPr>
        <p:spPr bwMode="auto">
          <a:xfrm>
            <a:off x="4251325" y="2346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72" name="AutoShape 40"/>
          <p:cNvSpPr>
            <a:spLocks noChangeArrowheads="1"/>
          </p:cNvSpPr>
          <p:nvPr/>
        </p:nvSpPr>
        <p:spPr bwMode="auto">
          <a:xfrm rot="11142331">
            <a:off x="4256088" y="2981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0073" name="Text Box 41"/>
          <p:cNvSpPr txBox="1">
            <a:spLocks noChangeArrowheads="1"/>
          </p:cNvSpPr>
          <p:nvPr/>
        </p:nvSpPr>
        <p:spPr bwMode="auto">
          <a:xfrm>
            <a:off x="469900" y="4522788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00076" name="Rectangle 44"/>
          <p:cNvSpPr>
            <a:spLocks noChangeArrowheads="1"/>
          </p:cNvSpPr>
          <p:nvPr/>
        </p:nvSpPr>
        <p:spPr bwMode="auto">
          <a:xfrm rot="15376">
            <a:off x="6850063" y="47625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 sz="1400"/>
          </a:p>
        </p:txBody>
      </p:sp>
      <p:sp>
        <p:nvSpPr>
          <p:cNvPr id="300080" name="AutoShape 48"/>
          <p:cNvSpPr>
            <a:spLocks noChangeArrowheads="1"/>
          </p:cNvSpPr>
          <p:nvPr/>
        </p:nvSpPr>
        <p:spPr bwMode="auto">
          <a:xfrm>
            <a:off x="249238" y="4538663"/>
            <a:ext cx="2725737" cy="925512"/>
          </a:xfrm>
          <a:prstGeom prst="wedgeRectCallout">
            <a:avLst>
              <a:gd name="adj1" fmla="val -26528"/>
              <a:gd name="adj2" fmla="val -1019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0081" name="Text Box 49"/>
          <p:cNvSpPr txBox="1">
            <a:spLocks noChangeArrowheads="1"/>
          </p:cNvSpPr>
          <p:nvPr/>
        </p:nvSpPr>
        <p:spPr bwMode="auto">
          <a:xfrm>
            <a:off x="635530" y="4769029"/>
            <a:ext cx="182632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Engager </a:t>
            </a:r>
            <a:r>
              <a:rPr lang="en-US" dirty="0" err="1" smtClean="0"/>
              <a:t>l’AP</a:t>
            </a:r>
            <a:endParaRPr lang="en-US" dirty="0"/>
          </a:p>
        </p:txBody>
      </p:sp>
      <p:sp>
        <p:nvSpPr>
          <p:cNvPr id="300082" name="AutoShape 50"/>
          <p:cNvSpPr>
            <a:spLocks noChangeArrowheads="1"/>
          </p:cNvSpPr>
          <p:nvPr/>
        </p:nvSpPr>
        <p:spPr bwMode="auto">
          <a:xfrm>
            <a:off x="2779713" y="5556250"/>
            <a:ext cx="2725737" cy="925513"/>
          </a:xfrm>
          <a:prstGeom prst="wedgeRectCallout">
            <a:avLst>
              <a:gd name="adj1" fmla="val -74111"/>
              <a:gd name="adj2" fmla="val -35531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0083" name="Text Box 51"/>
          <p:cNvSpPr txBox="1">
            <a:spLocks noChangeArrowheads="1"/>
          </p:cNvSpPr>
          <p:nvPr/>
        </p:nvSpPr>
        <p:spPr bwMode="auto">
          <a:xfrm>
            <a:off x="3058386" y="5766044"/>
            <a:ext cx="218091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ROL (roll mode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00086" name="AutoShape 54"/>
          <p:cNvSpPr>
            <a:spLocks noChangeArrowheads="1"/>
          </p:cNvSpPr>
          <p:nvPr/>
        </p:nvSpPr>
        <p:spPr bwMode="auto">
          <a:xfrm>
            <a:off x="6218238" y="5651500"/>
            <a:ext cx="2543175" cy="998538"/>
          </a:xfrm>
          <a:prstGeom prst="wedgeRectCallout">
            <a:avLst>
              <a:gd name="adj1" fmla="val -77218"/>
              <a:gd name="adj2" fmla="val -3479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0084" name="AutoShape 52"/>
          <p:cNvSpPr>
            <a:spLocks noChangeArrowheads="1"/>
          </p:cNvSpPr>
          <p:nvPr/>
        </p:nvSpPr>
        <p:spPr bwMode="auto">
          <a:xfrm>
            <a:off x="3776663" y="4451350"/>
            <a:ext cx="3340100" cy="1009650"/>
          </a:xfrm>
          <a:prstGeom prst="wedgeRectCallout">
            <a:avLst>
              <a:gd name="adj1" fmla="val -53708"/>
              <a:gd name="adj2" fmla="val -2273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0087" name="Text Box 55"/>
          <p:cNvSpPr txBox="1">
            <a:spLocks noChangeArrowheads="1"/>
          </p:cNvSpPr>
          <p:nvPr/>
        </p:nvSpPr>
        <p:spPr bwMode="auto">
          <a:xfrm>
            <a:off x="3930650" y="4421188"/>
            <a:ext cx="3123246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VS (vertical speed)</a:t>
            </a:r>
          </a:p>
          <a:p>
            <a:r>
              <a:rPr lang="en-US" sz="1800" dirty="0" smtClean="0"/>
              <a:t>Capture le </a:t>
            </a:r>
            <a:r>
              <a:rPr lang="en-US" sz="1800" dirty="0" err="1" smtClean="0"/>
              <a:t>taux</a:t>
            </a:r>
            <a:r>
              <a:rPr lang="en-US" sz="1800" dirty="0" smtClean="0"/>
              <a:t> de </a:t>
            </a:r>
            <a:r>
              <a:rPr lang="en-US" sz="1800" dirty="0" err="1" smtClean="0"/>
              <a:t>montée</a:t>
            </a:r>
            <a:endParaRPr lang="en-US" sz="1800" dirty="0" smtClean="0"/>
          </a:p>
          <a:p>
            <a:r>
              <a:rPr lang="en-US" sz="1800" dirty="0" smtClean="0"/>
              <a:t>au moment de </a:t>
            </a:r>
            <a:r>
              <a:rPr lang="en-US" sz="1800" dirty="0" err="1" smtClean="0"/>
              <a:t>l’engagement</a:t>
            </a:r>
            <a:endParaRPr lang="en-US" sz="1800" dirty="0"/>
          </a:p>
        </p:txBody>
      </p:sp>
      <p:sp>
        <p:nvSpPr>
          <p:cNvPr id="300088" name="Text Box 56"/>
          <p:cNvSpPr txBox="1">
            <a:spLocks noChangeArrowheads="1"/>
          </p:cNvSpPr>
          <p:nvPr/>
        </p:nvSpPr>
        <p:spPr bwMode="auto">
          <a:xfrm>
            <a:off x="6498564" y="5929800"/>
            <a:ext cx="203229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Altitude </a:t>
            </a:r>
            <a:r>
              <a:rPr lang="en-US" dirty="0" err="1" smtClean="0"/>
              <a:t>Alerter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</a:t>
            </a:r>
            <a:r>
              <a:rPr lang="en-US" dirty="0" err="1" smtClean="0"/>
              <a:t>durant</a:t>
            </a:r>
            <a:r>
              <a:rPr lang="en-US" dirty="0" smtClean="0"/>
              <a:t> la </a:t>
            </a:r>
            <a:r>
              <a:rPr lang="en-US" dirty="0" err="1" smtClean="0"/>
              <a:t>montée</a:t>
            </a:r>
            <a:r>
              <a:rPr lang="en-US" dirty="0" smtClean="0"/>
              <a:t> </a:t>
            </a:r>
            <a:r>
              <a:rPr lang="en-US" dirty="0" err="1" smtClean="0"/>
              <a:t>initiale</a:t>
            </a:r>
            <a:endParaRPr lang="en-US" dirty="0"/>
          </a:p>
        </p:txBody>
      </p:sp>
      <p:sp>
        <p:nvSpPr>
          <p:cNvPr id="4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D19E-E117-1E4C-A9D4-E1B7AAEBF86E}" type="slidenum">
              <a:rPr lang="en-US"/>
              <a:pPr/>
              <a:t>24</a:t>
            </a:fld>
            <a:endParaRPr lang="en-US"/>
          </a:p>
        </p:txBody>
      </p:sp>
      <p:sp>
        <p:nvSpPr>
          <p:cNvPr id="301059" name="Rectangle 3"/>
          <p:cNvSpPr>
            <a:spLocks noChangeArrowheads="1"/>
          </p:cNvSpPr>
          <p:nvPr/>
        </p:nvSpPr>
        <p:spPr bwMode="auto">
          <a:xfrm>
            <a:off x="519113" y="3317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60" name="Text Box 4"/>
          <p:cNvSpPr txBox="1">
            <a:spLocks noChangeArrowheads="1"/>
          </p:cNvSpPr>
          <p:nvPr/>
        </p:nvSpPr>
        <p:spPr bwMode="auto">
          <a:xfrm>
            <a:off x="7299325" y="3457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6432550" y="3455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01062" name="Text Box 6"/>
          <p:cNvSpPr txBox="1">
            <a:spLocks noChangeArrowheads="1"/>
          </p:cNvSpPr>
          <p:nvPr/>
        </p:nvSpPr>
        <p:spPr bwMode="auto">
          <a:xfrm>
            <a:off x="6191250" y="4040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01063" name="Text Box 7"/>
          <p:cNvSpPr txBox="1">
            <a:spLocks noChangeArrowheads="1"/>
          </p:cNvSpPr>
          <p:nvPr/>
        </p:nvSpPr>
        <p:spPr bwMode="auto">
          <a:xfrm>
            <a:off x="6213475" y="4740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01064" name="Text Box 8"/>
          <p:cNvSpPr txBox="1">
            <a:spLocks noChangeArrowheads="1"/>
          </p:cNvSpPr>
          <p:nvPr/>
        </p:nvSpPr>
        <p:spPr bwMode="auto">
          <a:xfrm>
            <a:off x="649288" y="4816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01065" name="Text Box 9"/>
          <p:cNvSpPr txBox="1">
            <a:spLocks noChangeArrowheads="1"/>
          </p:cNvSpPr>
          <p:nvPr/>
        </p:nvSpPr>
        <p:spPr bwMode="auto">
          <a:xfrm>
            <a:off x="1457325" y="4843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1066" name="Text Box 10"/>
          <p:cNvSpPr txBox="1">
            <a:spLocks noChangeArrowheads="1"/>
          </p:cNvSpPr>
          <p:nvPr/>
        </p:nvSpPr>
        <p:spPr bwMode="auto">
          <a:xfrm>
            <a:off x="2416175" y="4856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1067" name="Text Box 11"/>
          <p:cNvSpPr txBox="1">
            <a:spLocks noChangeArrowheads="1"/>
          </p:cNvSpPr>
          <p:nvPr/>
        </p:nvSpPr>
        <p:spPr bwMode="auto">
          <a:xfrm>
            <a:off x="3375025" y="4843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01068" name="Text Box 12"/>
          <p:cNvSpPr txBox="1">
            <a:spLocks noChangeArrowheads="1"/>
          </p:cNvSpPr>
          <p:nvPr/>
        </p:nvSpPr>
        <p:spPr bwMode="auto">
          <a:xfrm>
            <a:off x="4349750" y="4830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01069" name="Text Box 13"/>
          <p:cNvSpPr txBox="1">
            <a:spLocks noChangeArrowheads="1"/>
          </p:cNvSpPr>
          <p:nvPr/>
        </p:nvSpPr>
        <p:spPr bwMode="auto">
          <a:xfrm>
            <a:off x="5327650" y="4816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1070" name="Text Box 14"/>
          <p:cNvSpPr txBox="1">
            <a:spLocks noChangeArrowheads="1"/>
          </p:cNvSpPr>
          <p:nvPr/>
        </p:nvSpPr>
        <p:spPr bwMode="auto">
          <a:xfrm>
            <a:off x="685800" y="4260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01071" name="Text Box 15"/>
          <p:cNvSpPr txBox="1">
            <a:spLocks noChangeArrowheads="1"/>
          </p:cNvSpPr>
          <p:nvPr/>
        </p:nvSpPr>
        <p:spPr bwMode="auto">
          <a:xfrm>
            <a:off x="1079500" y="4271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01072" name="Text Box 16"/>
          <p:cNvSpPr txBox="1">
            <a:spLocks noChangeArrowheads="1"/>
          </p:cNvSpPr>
          <p:nvPr/>
        </p:nvSpPr>
        <p:spPr bwMode="auto">
          <a:xfrm>
            <a:off x="1700213" y="3524250"/>
            <a:ext cx="7588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ROL</a:t>
            </a:r>
          </a:p>
        </p:txBody>
      </p:sp>
      <p:sp>
        <p:nvSpPr>
          <p:cNvPr id="301073" name="Text Box 17"/>
          <p:cNvSpPr txBox="1">
            <a:spLocks noChangeArrowheads="1"/>
          </p:cNvSpPr>
          <p:nvPr/>
        </p:nvSpPr>
        <p:spPr bwMode="auto">
          <a:xfrm>
            <a:off x="2625725" y="3522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01074" name="Text Box 18"/>
          <p:cNvSpPr txBox="1">
            <a:spLocks noChangeArrowheads="1"/>
          </p:cNvSpPr>
          <p:nvPr/>
        </p:nvSpPr>
        <p:spPr bwMode="auto">
          <a:xfrm>
            <a:off x="3343275" y="3506788"/>
            <a:ext cx="555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VS</a:t>
            </a:r>
          </a:p>
        </p:txBody>
      </p:sp>
      <p:sp>
        <p:nvSpPr>
          <p:cNvPr id="301075" name="Text Box 19"/>
          <p:cNvSpPr txBox="1">
            <a:spLocks noChangeArrowheads="1"/>
          </p:cNvSpPr>
          <p:nvPr/>
        </p:nvSpPr>
        <p:spPr bwMode="auto">
          <a:xfrm>
            <a:off x="4159250" y="3549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01076" name="Text Box 20"/>
          <p:cNvSpPr txBox="1">
            <a:spLocks noChangeArrowheads="1"/>
          </p:cNvSpPr>
          <p:nvPr/>
        </p:nvSpPr>
        <p:spPr bwMode="auto">
          <a:xfrm>
            <a:off x="4818063" y="3470275"/>
            <a:ext cx="650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500</a:t>
            </a:r>
          </a:p>
        </p:txBody>
      </p:sp>
      <p:sp>
        <p:nvSpPr>
          <p:cNvPr id="301077" name="Oval 21"/>
          <p:cNvSpPr>
            <a:spLocks noChangeArrowheads="1"/>
          </p:cNvSpPr>
          <p:nvPr/>
        </p:nvSpPr>
        <p:spPr bwMode="auto">
          <a:xfrm>
            <a:off x="7146925" y="4108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78" name="Oval 22"/>
          <p:cNvSpPr>
            <a:spLocks noChangeArrowheads="1"/>
          </p:cNvSpPr>
          <p:nvPr/>
        </p:nvSpPr>
        <p:spPr bwMode="auto">
          <a:xfrm>
            <a:off x="7356475" y="4294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01079" name="Text Box 23"/>
          <p:cNvSpPr txBox="1">
            <a:spLocks noChangeArrowheads="1"/>
          </p:cNvSpPr>
          <p:nvPr/>
        </p:nvSpPr>
        <p:spPr bwMode="auto">
          <a:xfrm>
            <a:off x="4667250" y="3903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01080" name="Text Box 24"/>
          <p:cNvSpPr txBox="1">
            <a:spLocks noChangeArrowheads="1"/>
          </p:cNvSpPr>
          <p:nvPr/>
        </p:nvSpPr>
        <p:spPr bwMode="auto">
          <a:xfrm>
            <a:off x="574675" y="3408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01081" name="Rectangle 25"/>
          <p:cNvSpPr>
            <a:spLocks noChangeArrowheads="1"/>
          </p:cNvSpPr>
          <p:nvPr/>
        </p:nvSpPr>
        <p:spPr bwMode="auto">
          <a:xfrm>
            <a:off x="5299075" y="4860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82" name="Rectangle 26"/>
          <p:cNvSpPr>
            <a:spLocks noChangeArrowheads="1"/>
          </p:cNvSpPr>
          <p:nvPr/>
        </p:nvSpPr>
        <p:spPr bwMode="auto">
          <a:xfrm>
            <a:off x="609600" y="4879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83" name="Rectangle 27"/>
          <p:cNvSpPr>
            <a:spLocks noChangeArrowheads="1"/>
          </p:cNvSpPr>
          <p:nvPr/>
        </p:nvSpPr>
        <p:spPr bwMode="auto">
          <a:xfrm>
            <a:off x="1511300" y="4878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84" name="Rectangle 28"/>
          <p:cNvSpPr>
            <a:spLocks noChangeArrowheads="1"/>
          </p:cNvSpPr>
          <p:nvPr/>
        </p:nvSpPr>
        <p:spPr bwMode="auto">
          <a:xfrm>
            <a:off x="2449513" y="4878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85" name="Rectangle 29"/>
          <p:cNvSpPr>
            <a:spLocks noChangeArrowheads="1"/>
          </p:cNvSpPr>
          <p:nvPr/>
        </p:nvSpPr>
        <p:spPr bwMode="auto">
          <a:xfrm>
            <a:off x="3389313" y="4879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86" name="Rectangle 30"/>
          <p:cNvSpPr>
            <a:spLocks noChangeArrowheads="1"/>
          </p:cNvSpPr>
          <p:nvPr/>
        </p:nvSpPr>
        <p:spPr bwMode="auto">
          <a:xfrm>
            <a:off x="4352925" y="4878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87" name="Rectangle 31"/>
          <p:cNvSpPr>
            <a:spLocks noChangeArrowheads="1"/>
          </p:cNvSpPr>
          <p:nvPr/>
        </p:nvSpPr>
        <p:spPr bwMode="auto">
          <a:xfrm>
            <a:off x="6153150" y="3984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88" name="Rectangle 32"/>
          <p:cNvSpPr>
            <a:spLocks noChangeArrowheads="1"/>
          </p:cNvSpPr>
          <p:nvPr/>
        </p:nvSpPr>
        <p:spPr bwMode="auto">
          <a:xfrm>
            <a:off x="6238875" y="4071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89" name="Rectangle 33"/>
          <p:cNvSpPr>
            <a:spLocks noChangeArrowheads="1"/>
          </p:cNvSpPr>
          <p:nvPr/>
        </p:nvSpPr>
        <p:spPr bwMode="auto">
          <a:xfrm>
            <a:off x="6256338" y="4792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90" name="Rectangle 34"/>
          <p:cNvSpPr>
            <a:spLocks noChangeArrowheads="1"/>
          </p:cNvSpPr>
          <p:nvPr/>
        </p:nvSpPr>
        <p:spPr bwMode="auto">
          <a:xfrm>
            <a:off x="6486525" y="3490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91" name="Rectangle 35"/>
          <p:cNvSpPr>
            <a:spLocks noChangeArrowheads="1"/>
          </p:cNvSpPr>
          <p:nvPr/>
        </p:nvSpPr>
        <p:spPr bwMode="auto">
          <a:xfrm>
            <a:off x="7367588" y="3482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92" name="Rectangle 36"/>
          <p:cNvSpPr>
            <a:spLocks noChangeArrowheads="1"/>
          </p:cNvSpPr>
          <p:nvPr/>
        </p:nvSpPr>
        <p:spPr bwMode="auto">
          <a:xfrm>
            <a:off x="1692275" y="3454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93" name="Rectangle 37"/>
          <p:cNvSpPr>
            <a:spLocks noChangeArrowheads="1"/>
          </p:cNvSpPr>
          <p:nvPr/>
        </p:nvSpPr>
        <p:spPr bwMode="auto">
          <a:xfrm>
            <a:off x="2571750" y="3540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94" name="Oval 38"/>
          <p:cNvSpPr>
            <a:spLocks noChangeArrowheads="1"/>
          </p:cNvSpPr>
          <p:nvPr/>
        </p:nvSpPr>
        <p:spPr bwMode="auto">
          <a:xfrm>
            <a:off x="963613" y="3997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95" name="AutoShape 39"/>
          <p:cNvSpPr>
            <a:spLocks noChangeArrowheads="1"/>
          </p:cNvSpPr>
          <p:nvPr/>
        </p:nvSpPr>
        <p:spPr bwMode="auto">
          <a:xfrm>
            <a:off x="4251325" y="3489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96" name="AutoShape 40"/>
          <p:cNvSpPr>
            <a:spLocks noChangeArrowheads="1"/>
          </p:cNvSpPr>
          <p:nvPr/>
        </p:nvSpPr>
        <p:spPr bwMode="auto">
          <a:xfrm rot="11142331">
            <a:off x="4256088" y="4124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1097" name="Text Box 41"/>
          <p:cNvSpPr txBox="1">
            <a:spLocks noChangeArrowheads="1"/>
          </p:cNvSpPr>
          <p:nvPr/>
        </p:nvSpPr>
        <p:spPr bwMode="auto">
          <a:xfrm>
            <a:off x="469900" y="4522788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01098" name="Rectangle 42"/>
          <p:cNvSpPr>
            <a:spLocks noChangeArrowheads="1"/>
          </p:cNvSpPr>
          <p:nvPr/>
        </p:nvSpPr>
        <p:spPr bwMode="auto">
          <a:xfrm rot="15376">
            <a:off x="6850063" y="47625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 sz="1400"/>
          </a:p>
        </p:txBody>
      </p:sp>
      <p:sp>
        <p:nvSpPr>
          <p:cNvPr id="301103" name="AutoShape 47"/>
          <p:cNvSpPr>
            <a:spLocks noChangeArrowheads="1"/>
          </p:cNvSpPr>
          <p:nvPr/>
        </p:nvSpPr>
        <p:spPr bwMode="auto">
          <a:xfrm>
            <a:off x="4206875" y="1609725"/>
            <a:ext cx="2543175" cy="882650"/>
          </a:xfrm>
          <a:prstGeom prst="wedgeRectCallout">
            <a:avLst>
              <a:gd name="adj1" fmla="val 40449"/>
              <a:gd name="adj2" fmla="val 2438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1104" name="AutoShape 48"/>
          <p:cNvSpPr>
            <a:spLocks noChangeArrowheads="1"/>
          </p:cNvSpPr>
          <p:nvPr/>
        </p:nvSpPr>
        <p:spPr bwMode="auto">
          <a:xfrm>
            <a:off x="3028950" y="5599113"/>
            <a:ext cx="4122738" cy="768350"/>
          </a:xfrm>
          <a:prstGeom prst="wedgeRectCallout">
            <a:avLst>
              <a:gd name="adj1" fmla="val 1829"/>
              <a:gd name="adj2" fmla="val -28099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1107" name="Text Box 51"/>
          <p:cNvSpPr txBox="1">
            <a:spLocks noChangeArrowheads="1"/>
          </p:cNvSpPr>
          <p:nvPr/>
        </p:nvSpPr>
        <p:spPr bwMode="auto">
          <a:xfrm>
            <a:off x="4677174" y="1835962"/>
            <a:ext cx="16115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/>
              <a:t>Brièvement</a:t>
            </a:r>
            <a:endParaRPr lang="en-US" dirty="0"/>
          </a:p>
        </p:txBody>
      </p:sp>
      <p:sp>
        <p:nvSpPr>
          <p:cNvPr id="301108" name="Text Box 52"/>
          <p:cNvSpPr txBox="1">
            <a:spLocks noChangeArrowheads="1"/>
          </p:cNvSpPr>
          <p:nvPr/>
        </p:nvSpPr>
        <p:spPr bwMode="auto">
          <a:xfrm>
            <a:off x="3149600" y="5600700"/>
            <a:ext cx="390883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/>
              <a:t>Affiche</a:t>
            </a:r>
            <a:r>
              <a:rPr lang="en-US" dirty="0" smtClean="0"/>
              <a:t> </a:t>
            </a:r>
            <a:r>
              <a:rPr lang="en-US" dirty="0" err="1" smtClean="0"/>
              <a:t>transitoirement</a:t>
            </a:r>
            <a:r>
              <a:rPr lang="en-US" dirty="0" smtClean="0"/>
              <a:t> le </a:t>
            </a:r>
            <a:r>
              <a:rPr lang="en-US" dirty="0" err="1" smtClean="0"/>
              <a:t>taux</a:t>
            </a:r>
            <a:endParaRPr lang="en-US" dirty="0"/>
          </a:p>
          <a:p>
            <a:r>
              <a:rPr lang="en-US" dirty="0" smtClean="0"/>
              <a:t>de </a:t>
            </a:r>
            <a:r>
              <a:rPr lang="en-US" dirty="0" err="1" smtClean="0"/>
              <a:t>montée</a:t>
            </a:r>
            <a:r>
              <a:rPr lang="en-US" dirty="0" smtClean="0"/>
              <a:t> </a:t>
            </a:r>
            <a:r>
              <a:rPr lang="en-US" dirty="0" err="1" smtClean="0"/>
              <a:t>capturé</a:t>
            </a: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</a:t>
            </a:r>
            <a:r>
              <a:rPr lang="en-US" dirty="0" err="1"/>
              <a:t>durant</a:t>
            </a:r>
            <a:r>
              <a:rPr lang="en-US" dirty="0"/>
              <a:t> la </a:t>
            </a:r>
            <a:r>
              <a:rPr lang="en-US" dirty="0" err="1"/>
              <a:t>montée</a:t>
            </a:r>
            <a:r>
              <a:rPr lang="en-US" dirty="0"/>
              <a:t> </a:t>
            </a:r>
            <a:r>
              <a:rPr lang="en-US" dirty="0" err="1"/>
              <a:t>initiale</a:t>
            </a:r>
            <a:endParaRPr lang="en-US" dirty="0"/>
          </a:p>
        </p:txBody>
      </p:sp>
      <p:sp>
        <p:nvSpPr>
          <p:cNvPr id="51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2AD07-4B77-0A4A-9622-75B877778FB9}" type="slidenum">
              <a:rPr lang="en-US"/>
              <a:pPr/>
              <a:t>25</a:t>
            </a:fld>
            <a:endParaRPr lang="en-US"/>
          </a:p>
        </p:txBody>
      </p:sp>
      <p:sp>
        <p:nvSpPr>
          <p:cNvPr id="299011" name="Rectangle 3"/>
          <p:cNvSpPr>
            <a:spLocks noChangeArrowheads="1"/>
          </p:cNvSpPr>
          <p:nvPr/>
        </p:nvSpPr>
        <p:spPr bwMode="auto">
          <a:xfrm>
            <a:off x="519113" y="2825750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12" name="Text Box 4"/>
          <p:cNvSpPr txBox="1">
            <a:spLocks noChangeArrowheads="1"/>
          </p:cNvSpPr>
          <p:nvPr/>
        </p:nvSpPr>
        <p:spPr bwMode="auto">
          <a:xfrm>
            <a:off x="7299325" y="2965450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299013" name="Text Box 5"/>
          <p:cNvSpPr txBox="1">
            <a:spLocks noChangeArrowheads="1"/>
          </p:cNvSpPr>
          <p:nvPr/>
        </p:nvSpPr>
        <p:spPr bwMode="auto">
          <a:xfrm>
            <a:off x="6432550" y="29638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299014" name="Text Box 6"/>
          <p:cNvSpPr txBox="1">
            <a:spLocks noChangeArrowheads="1"/>
          </p:cNvSpPr>
          <p:nvPr/>
        </p:nvSpPr>
        <p:spPr bwMode="auto">
          <a:xfrm>
            <a:off x="6191250" y="3548063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299015" name="Text Box 7"/>
          <p:cNvSpPr txBox="1">
            <a:spLocks noChangeArrowheads="1"/>
          </p:cNvSpPr>
          <p:nvPr/>
        </p:nvSpPr>
        <p:spPr bwMode="auto">
          <a:xfrm>
            <a:off x="6213475" y="4248150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299016" name="Text Box 8"/>
          <p:cNvSpPr txBox="1">
            <a:spLocks noChangeArrowheads="1"/>
          </p:cNvSpPr>
          <p:nvPr/>
        </p:nvSpPr>
        <p:spPr bwMode="auto">
          <a:xfrm>
            <a:off x="649288" y="4324350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299017" name="Text Box 9"/>
          <p:cNvSpPr txBox="1">
            <a:spLocks noChangeArrowheads="1"/>
          </p:cNvSpPr>
          <p:nvPr/>
        </p:nvSpPr>
        <p:spPr bwMode="auto">
          <a:xfrm>
            <a:off x="1457325" y="435133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299018" name="Text Box 10"/>
          <p:cNvSpPr txBox="1">
            <a:spLocks noChangeArrowheads="1"/>
          </p:cNvSpPr>
          <p:nvPr/>
        </p:nvSpPr>
        <p:spPr bwMode="auto">
          <a:xfrm>
            <a:off x="2416175" y="43640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299019" name="Text Box 11"/>
          <p:cNvSpPr txBox="1">
            <a:spLocks noChangeArrowheads="1"/>
          </p:cNvSpPr>
          <p:nvPr/>
        </p:nvSpPr>
        <p:spPr bwMode="auto">
          <a:xfrm>
            <a:off x="337502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299020" name="Text Box 12"/>
          <p:cNvSpPr txBox="1">
            <a:spLocks noChangeArrowheads="1"/>
          </p:cNvSpPr>
          <p:nvPr/>
        </p:nvSpPr>
        <p:spPr bwMode="auto">
          <a:xfrm>
            <a:off x="4349750" y="43386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299021" name="Text Box 13"/>
          <p:cNvSpPr txBox="1">
            <a:spLocks noChangeArrowheads="1"/>
          </p:cNvSpPr>
          <p:nvPr/>
        </p:nvSpPr>
        <p:spPr bwMode="auto">
          <a:xfrm>
            <a:off x="5327650" y="4324350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99022" name="Text Box 14"/>
          <p:cNvSpPr txBox="1">
            <a:spLocks noChangeArrowheads="1"/>
          </p:cNvSpPr>
          <p:nvPr/>
        </p:nvSpPr>
        <p:spPr bwMode="auto">
          <a:xfrm>
            <a:off x="685800" y="3768725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299023" name="Text Box 15"/>
          <p:cNvSpPr txBox="1">
            <a:spLocks noChangeArrowheads="1"/>
          </p:cNvSpPr>
          <p:nvPr/>
        </p:nvSpPr>
        <p:spPr bwMode="auto">
          <a:xfrm>
            <a:off x="1079500" y="3779838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99024" name="Text Box 16"/>
          <p:cNvSpPr txBox="1">
            <a:spLocks noChangeArrowheads="1"/>
          </p:cNvSpPr>
          <p:nvPr/>
        </p:nvSpPr>
        <p:spPr bwMode="auto">
          <a:xfrm>
            <a:off x="1700213" y="3032125"/>
            <a:ext cx="7588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ROL</a:t>
            </a:r>
          </a:p>
        </p:txBody>
      </p:sp>
      <p:sp>
        <p:nvSpPr>
          <p:cNvPr id="299025" name="Text Box 17"/>
          <p:cNvSpPr txBox="1">
            <a:spLocks noChangeArrowheads="1"/>
          </p:cNvSpPr>
          <p:nvPr/>
        </p:nvSpPr>
        <p:spPr bwMode="auto">
          <a:xfrm>
            <a:off x="2625725" y="3030538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299026" name="Text Box 18"/>
          <p:cNvSpPr txBox="1">
            <a:spLocks noChangeArrowheads="1"/>
          </p:cNvSpPr>
          <p:nvPr/>
        </p:nvSpPr>
        <p:spPr bwMode="auto">
          <a:xfrm>
            <a:off x="3343275" y="3014663"/>
            <a:ext cx="555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VS</a:t>
            </a:r>
          </a:p>
        </p:txBody>
      </p:sp>
      <p:sp>
        <p:nvSpPr>
          <p:cNvPr id="299027" name="Text Box 19"/>
          <p:cNvSpPr txBox="1">
            <a:spLocks noChangeArrowheads="1"/>
          </p:cNvSpPr>
          <p:nvPr/>
        </p:nvSpPr>
        <p:spPr bwMode="auto">
          <a:xfrm>
            <a:off x="4159250" y="3057525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299028" name="Text Box 20"/>
          <p:cNvSpPr txBox="1">
            <a:spLocks noChangeArrowheads="1"/>
          </p:cNvSpPr>
          <p:nvPr/>
        </p:nvSpPr>
        <p:spPr bwMode="auto">
          <a:xfrm>
            <a:off x="4818063" y="2978150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3500</a:t>
            </a:r>
          </a:p>
        </p:txBody>
      </p:sp>
      <p:sp>
        <p:nvSpPr>
          <p:cNvPr id="299029" name="Oval 21"/>
          <p:cNvSpPr>
            <a:spLocks noChangeArrowheads="1"/>
          </p:cNvSpPr>
          <p:nvPr/>
        </p:nvSpPr>
        <p:spPr bwMode="auto">
          <a:xfrm>
            <a:off x="7146925" y="3616325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30" name="Oval 22"/>
          <p:cNvSpPr>
            <a:spLocks noChangeArrowheads="1"/>
          </p:cNvSpPr>
          <p:nvPr/>
        </p:nvSpPr>
        <p:spPr bwMode="auto">
          <a:xfrm>
            <a:off x="7356475" y="3802063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299031" name="Text Box 23"/>
          <p:cNvSpPr txBox="1">
            <a:spLocks noChangeArrowheads="1"/>
          </p:cNvSpPr>
          <p:nvPr/>
        </p:nvSpPr>
        <p:spPr bwMode="auto">
          <a:xfrm>
            <a:off x="4667250" y="3411538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299032" name="Text Box 24"/>
          <p:cNvSpPr txBox="1">
            <a:spLocks noChangeArrowheads="1"/>
          </p:cNvSpPr>
          <p:nvPr/>
        </p:nvSpPr>
        <p:spPr bwMode="auto">
          <a:xfrm>
            <a:off x="574675" y="2916238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299033" name="Rectangle 25"/>
          <p:cNvSpPr>
            <a:spLocks noChangeArrowheads="1"/>
          </p:cNvSpPr>
          <p:nvPr/>
        </p:nvSpPr>
        <p:spPr bwMode="auto">
          <a:xfrm>
            <a:off x="5299075" y="436880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34" name="Rectangle 26"/>
          <p:cNvSpPr>
            <a:spLocks noChangeArrowheads="1"/>
          </p:cNvSpPr>
          <p:nvPr/>
        </p:nvSpPr>
        <p:spPr bwMode="auto">
          <a:xfrm>
            <a:off x="609600" y="4387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35" name="Rectangle 27"/>
          <p:cNvSpPr>
            <a:spLocks noChangeArrowheads="1"/>
          </p:cNvSpPr>
          <p:nvPr/>
        </p:nvSpPr>
        <p:spPr bwMode="auto">
          <a:xfrm>
            <a:off x="1511300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36" name="Rectangle 28"/>
          <p:cNvSpPr>
            <a:spLocks noChangeArrowheads="1"/>
          </p:cNvSpPr>
          <p:nvPr/>
        </p:nvSpPr>
        <p:spPr bwMode="auto">
          <a:xfrm>
            <a:off x="2449513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37" name="Rectangle 29"/>
          <p:cNvSpPr>
            <a:spLocks noChangeArrowheads="1"/>
          </p:cNvSpPr>
          <p:nvPr/>
        </p:nvSpPr>
        <p:spPr bwMode="auto">
          <a:xfrm>
            <a:off x="3389313" y="4387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38" name="Rectangle 30"/>
          <p:cNvSpPr>
            <a:spLocks noChangeArrowheads="1"/>
          </p:cNvSpPr>
          <p:nvPr/>
        </p:nvSpPr>
        <p:spPr bwMode="auto">
          <a:xfrm>
            <a:off x="4352925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39" name="Rectangle 31"/>
          <p:cNvSpPr>
            <a:spLocks noChangeArrowheads="1"/>
          </p:cNvSpPr>
          <p:nvPr/>
        </p:nvSpPr>
        <p:spPr bwMode="auto">
          <a:xfrm>
            <a:off x="6153150" y="3492500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40" name="Rectangle 32"/>
          <p:cNvSpPr>
            <a:spLocks noChangeArrowheads="1"/>
          </p:cNvSpPr>
          <p:nvPr/>
        </p:nvSpPr>
        <p:spPr bwMode="auto">
          <a:xfrm>
            <a:off x="6238875" y="3579813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41" name="Rectangle 33"/>
          <p:cNvSpPr>
            <a:spLocks noChangeArrowheads="1"/>
          </p:cNvSpPr>
          <p:nvPr/>
        </p:nvSpPr>
        <p:spPr bwMode="auto">
          <a:xfrm>
            <a:off x="6256338" y="4300538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42" name="Rectangle 34"/>
          <p:cNvSpPr>
            <a:spLocks noChangeArrowheads="1"/>
          </p:cNvSpPr>
          <p:nvPr/>
        </p:nvSpPr>
        <p:spPr bwMode="auto">
          <a:xfrm>
            <a:off x="6486525" y="2998788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43" name="Rectangle 35"/>
          <p:cNvSpPr>
            <a:spLocks noChangeArrowheads="1"/>
          </p:cNvSpPr>
          <p:nvPr/>
        </p:nvSpPr>
        <p:spPr bwMode="auto">
          <a:xfrm>
            <a:off x="7367588" y="2990850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44" name="Rectangle 36"/>
          <p:cNvSpPr>
            <a:spLocks noChangeArrowheads="1"/>
          </p:cNvSpPr>
          <p:nvPr/>
        </p:nvSpPr>
        <p:spPr bwMode="auto">
          <a:xfrm>
            <a:off x="1692275" y="2962275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45" name="Rectangle 37"/>
          <p:cNvSpPr>
            <a:spLocks noChangeArrowheads="1"/>
          </p:cNvSpPr>
          <p:nvPr/>
        </p:nvSpPr>
        <p:spPr bwMode="auto">
          <a:xfrm>
            <a:off x="2571750" y="3048000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46" name="Oval 38"/>
          <p:cNvSpPr>
            <a:spLocks noChangeArrowheads="1"/>
          </p:cNvSpPr>
          <p:nvPr/>
        </p:nvSpPr>
        <p:spPr bwMode="auto">
          <a:xfrm>
            <a:off x="963613" y="3505200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47" name="AutoShape 39"/>
          <p:cNvSpPr>
            <a:spLocks noChangeArrowheads="1"/>
          </p:cNvSpPr>
          <p:nvPr/>
        </p:nvSpPr>
        <p:spPr bwMode="auto">
          <a:xfrm>
            <a:off x="4251325" y="2997200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48" name="AutoShape 40"/>
          <p:cNvSpPr>
            <a:spLocks noChangeArrowheads="1"/>
          </p:cNvSpPr>
          <p:nvPr/>
        </p:nvSpPr>
        <p:spPr bwMode="auto">
          <a:xfrm rot="11142331">
            <a:off x="4256088" y="3632200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9049" name="Text Box 41"/>
          <p:cNvSpPr txBox="1">
            <a:spLocks noChangeArrowheads="1"/>
          </p:cNvSpPr>
          <p:nvPr/>
        </p:nvSpPr>
        <p:spPr bwMode="auto">
          <a:xfrm>
            <a:off x="469900" y="4030663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299051" name="Text Box 43"/>
          <p:cNvSpPr txBox="1">
            <a:spLocks noChangeArrowheads="1"/>
          </p:cNvSpPr>
          <p:nvPr/>
        </p:nvSpPr>
        <p:spPr bwMode="auto">
          <a:xfrm>
            <a:off x="3182938" y="3540125"/>
            <a:ext cx="6969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299054" name="WordArt 46"/>
          <p:cNvSpPr>
            <a:spLocks noChangeArrowheads="1" noChangeShapeType="1" noTextEdit="1"/>
          </p:cNvSpPr>
          <p:nvPr/>
        </p:nvSpPr>
        <p:spPr bwMode="auto">
          <a:xfrm rot="5400000">
            <a:off x="3843338" y="367506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299056" name="AutoShape 48"/>
          <p:cNvSpPr>
            <a:spLocks noChangeArrowheads="1"/>
          </p:cNvSpPr>
          <p:nvPr/>
        </p:nvSpPr>
        <p:spPr bwMode="auto">
          <a:xfrm>
            <a:off x="3509963" y="1492250"/>
            <a:ext cx="3922712" cy="1009650"/>
          </a:xfrm>
          <a:prstGeom prst="wedgeRectCallout">
            <a:avLst>
              <a:gd name="adj1" fmla="val 34218"/>
              <a:gd name="adj2" fmla="val 103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299057" name="Text Box 49"/>
          <p:cNvSpPr txBox="1">
            <a:spLocks noChangeArrowheads="1"/>
          </p:cNvSpPr>
          <p:nvPr/>
        </p:nvSpPr>
        <p:spPr bwMode="auto">
          <a:xfrm>
            <a:off x="3565525" y="1495425"/>
            <a:ext cx="388461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 smtClean="0"/>
              <a:t>ARM: </a:t>
            </a:r>
            <a:r>
              <a:rPr lang="en-US" dirty="0" err="1" smtClean="0"/>
              <a:t>arme</a:t>
            </a:r>
            <a:r>
              <a:rPr lang="en-US" dirty="0" smtClean="0"/>
              <a:t> </a:t>
            </a:r>
            <a:r>
              <a:rPr lang="en-US" dirty="0" err="1" smtClean="0"/>
              <a:t>l’altitude</a:t>
            </a:r>
            <a:r>
              <a:rPr lang="en-US" dirty="0" smtClean="0"/>
              <a:t> </a:t>
            </a:r>
            <a:r>
              <a:rPr lang="en-US" dirty="0" err="1" smtClean="0"/>
              <a:t>pré</a:t>
            </a:r>
            <a:r>
              <a:rPr lang="en-US" dirty="0" smtClean="0"/>
              <a:t>-</a:t>
            </a:r>
          </a:p>
          <a:p>
            <a:r>
              <a:rPr lang="en-US" dirty="0" err="1" smtClean="0"/>
              <a:t>sélectionnée</a:t>
            </a:r>
            <a:endParaRPr lang="en-US" dirty="0"/>
          </a:p>
        </p:txBody>
      </p:sp>
      <p:sp>
        <p:nvSpPr>
          <p:cNvPr id="299058" name="AutoShape 50"/>
          <p:cNvSpPr>
            <a:spLocks noChangeArrowheads="1"/>
          </p:cNvSpPr>
          <p:nvPr/>
        </p:nvSpPr>
        <p:spPr bwMode="auto">
          <a:xfrm>
            <a:off x="801688" y="5267325"/>
            <a:ext cx="3922712" cy="1141413"/>
          </a:xfrm>
          <a:prstGeom prst="wedgeRectCallout">
            <a:avLst>
              <a:gd name="adj1" fmla="val 26486"/>
              <a:gd name="adj2" fmla="val -17489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299059" name="Text Box 51"/>
          <p:cNvSpPr txBox="1">
            <a:spLocks noChangeArrowheads="1"/>
          </p:cNvSpPr>
          <p:nvPr/>
        </p:nvSpPr>
        <p:spPr bwMode="auto">
          <a:xfrm>
            <a:off x="989013" y="5302250"/>
            <a:ext cx="384628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ALT ARM: </a:t>
            </a:r>
            <a:r>
              <a:rPr lang="en-US" dirty="0" err="1" smtClean="0"/>
              <a:t>confirme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l’AP</a:t>
            </a:r>
            <a:endParaRPr lang="en-US" dirty="0" smtClean="0"/>
          </a:p>
          <a:p>
            <a:r>
              <a:rPr lang="en-US" dirty="0" err="1" smtClean="0"/>
              <a:t>prévoit</a:t>
            </a:r>
            <a:r>
              <a:rPr lang="en-US" dirty="0" smtClean="0"/>
              <a:t> de capturer </a:t>
            </a:r>
            <a:r>
              <a:rPr lang="en-US" dirty="0" err="1" smtClean="0"/>
              <a:t>cette</a:t>
            </a:r>
            <a:r>
              <a:rPr lang="en-US" dirty="0" smtClean="0"/>
              <a:t> ALT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</a:t>
            </a:r>
            <a:r>
              <a:rPr lang="en-US" dirty="0" err="1"/>
              <a:t>durant</a:t>
            </a:r>
            <a:r>
              <a:rPr lang="en-US" dirty="0"/>
              <a:t> la </a:t>
            </a:r>
            <a:r>
              <a:rPr lang="en-US" dirty="0" err="1"/>
              <a:t>montée</a:t>
            </a:r>
            <a:r>
              <a:rPr lang="en-US" dirty="0"/>
              <a:t> </a:t>
            </a:r>
            <a:r>
              <a:rPr lang="en-US" dirty="0" err="1"/>
              <a:t>initiale</a:t>
            </a:r>
            <a:endParaRPr lang="en-US" dirty="0"/>
          </a:p>
        </p:txBody>
      </p:sp>
      <p:sp>
        <p:nvSpPr>
          <p:cNvPr id="49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3E49A-2337-834B-A7D6-7B4E5A00DF4E}" type="slidenum">
              <a:rPr lang="en-US"/>
              <a:pPr/>
              <a:t>26</a:t>
            </a:fld>
            <a:endParaRPr lang="en-US"/>
          </a:p>
        </p:txBody>
      </p:sp>
      <p:sp>
        <p:nvSpPr>
          <p:cNvPr id="302083" name="Rectangle 3"/>
          <p:cNvSpPr>
            <a:spLocks noChangeArrowheads="1"/>
          </p:cNvSpPr>
          <p:nvPr/>
        </p:nvSpPr>
        <p:spPr bwMode="auto">
          <a:xfrm>
            <a:off x="728663" y="2825750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084" name="Text Box 4"/>
          <p:cNvSpPr txBox="1">
            <a:spLocks noChangeArrowheads="1"/>
          </p:cNvSpPr>
          <p:nvPr/>
        </p:nvSpPr>
        <p:spPr bwMode="auto">
          <a:xfrm>
            <a:off x="7508875" y="2965450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02085" name="Text Box 5"/>
          <p:cNvSpPr txBox="1">
            <a:spLocks noChangeArrowheads="1"/>
          </p:cNvSpPr>
          <p:nvPr/>
        </p:nvSpPr>
        <p:spPr bwMode="auto">
          <a:xfrm>
            <a:off x="6642100" y="29638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02086" name="Text Box 6"/>
          <p:cNvSpPr txBox="1">
            <a:spLocks noChangeArrowheads="1"/>
          </p:cNvSpPr>
          <p:nvPr/>
        </p:nvSpPr>
        <p:spPr bwMode="auto">
          <a:xfrm>
            <a:off x="6400800" y="3548063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02087" name="Text Box 7"/>
          <p:cNvSpPr txBox="1">
            <a:spLocks noChangeArrowheads="1"/>
          </p:cNvSpPr>
          <p:nvPr/>
        </p:nvSpPr>
        <p:spPr bwMode="auto">
          <a:xfrm>
            <a:off x="6423025" y="4248150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02088" name="Text Box 8"/>
          <p:cNvSpPr txBox="1">
            <a:spLocks noChangeArrowheads="1"/>
          </p:cNvSpPr>
          <p:nvPr/>
        </p:nvSpPr>
        <p:spPr bwMode="auto">
          <a:xfrm>
            <a:off x="858838" y="4324350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02089" name="Text Box 9"/>
          <p:cNvSpPr txBox="1">
            <a:spLocks noChangeArrowheads="1"/>
          </p:cNvSpPr>
          <p:nvPr/>
        </p:nvSpPr>
        <p:spPr bwMode="auto">
          <a:xfrm>
            <a:off x="1666875" y="435133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2090" name="Text Box 10"/>
          <p:cNvSpPr txBox="1">
            <a:spLocks noChangeArrowheads="1"/>
          </p:cNvSpPr>
          <p:nvPr/>
        </p:nvSpPr>
        <p:spPr bwMode="auto">
          <a:xfrm>
            <a:off x="2625725" y="43640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2091" name="Text Box 11"/>
          <p:cNvSpPr txBox="1">
            <a:spLocks noChangeArrowheads="1"/>
          </p:cNvSpPr>
          <p:nvPr/>
        </p:nvSpPr>
        <p:spPr bwMode="auto">
          <a:xfrm>
            <a:off x="358457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02092" name="Text Box 12"/>
          <p:cNvSpPr txBox="1">
            <a:spLocks noChangeArrowheads="1"/>
          </p:cNvSpPr>
          <p:nvPr/>
        </p:nvSpPr>
        <p:spPr bwMode="auto">
          <a:xfrm>
            <a:off x="4559300" y="43386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02093" name="Text Box 13"/>
          <p:cNvSpPr txBox="1">
            <a:spLocks noChangeArrowheads="1"/>
          </p:cNvSpPr>
          <p:nvPr/>
        </p:nvSpPr>
        <p:spPr bwMode="auto">
          <a:xfrm>
            <a:off x="5537200" y="4324350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2094" name="Text Box 14"/>
          <p:cNvSpPr txBox="1">
            <a:spLocks noChangeArrowheads="1"/>
          </p:cNvSpPr>
          <p:nvPr/>
        </p:nvSpPr>
        <p:spPr bwMode="auto">
          <a:xfrm>
            <a:off x="895350" y="3768725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02095" name="Text Box 15"/>
          <p:cNvSpPr txBox="1">
            <a:spLocks noChangeArrowheads="1"/>
          </p:cNvSpPr>
          <p:nvPr/>
        </p:nvSpPr>
        <p:spPr bwMode="auto">
          <a:xfrm>
            <a:off x="1289050" y="3779838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02096" name="Text Box 16"/>
          <p:cNvSpPr txBox="1">
            <a:spLocks noChangeArrowheads="1"/>
          </p:cNvSpPr>
          <p:nvPr/>
        </p:nvSpPr>
        <p:spPr bwMode="auto">
          <a:xfrm>
            <a:off x="1909763" y="3032125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2097" name="Text Box 17"/>
          <p:cNvSpPr txBox="1">
            <a:spLocks noChangeArrowheads="1"/>
          </p:cNvSpPr>
          <p:nvPr/>
        </p:nvSpPr>
        <p:spPr bwMode="auto">
          <a:xfrm>
            <a:off x="2835275" y="3030538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02098" name="Text Box 18"/>
          <p:cNvSpPr txBox="1">
            <a:spLocks noChangeArrowheads="1"/>
          </p:cNvSpPr>
          <p:nvPr/>
        </p:nvSpPr>
        <p:spPr bwMode="auto">
          <a:xfrm>
            <a:off x="3552825" y="3014663"/>
            <a:ext cx="555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VS</a:t>
            </a:r>
          </a:p>
        </p:txBody>
      </p:sp>
      <p:sp>
        <p:nvSpPr>
          <p:cNvPr id="302099" name="Text Box 19"/>
          <p:cNvSpPr txBox="1">
            <a:spLocks noChangeArrowheads="1"/>
          </p:cNvSpPr>
          <p:nvPr/>
        </p:nvSpPr>
        <p:spPr bwMode="auto">
          <a:xfrm>
            <a:off x="4368800" y="3057525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02100" name="Text Box 20"/>
          <p:cNvSpPr txBox="1">
            <a:spLocks noChangeArrowheads="1"/>
          </p:cNvSpPr>
          <p:nvPr/>
        </p:nvSpPr>
        <p:spPr bwMode="auto">
          <a:xfrm>
            <a:off x="5027613" y="2978150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3500</a:t>
            </a:r>
          </a:p>
        </p:txBody>
      </p:sp>
      <p:sp>
        <p:nvSpPr>
          <p:cNvPr id="302101" name="Oval 21"/>
          <p:cNvSpPr>
            <a:spLocks noChangeArrowheads="1"/>
          </p:cNvSpPr>
          <p:nvPr/>
        </p:nvSpPr>
        <p:spPr bwMode="auto">
          <a:xfrm>
            <a:off x="7356475" y="3616325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02" name="Oval 22"/>
          <p:cNvSpPr>
            <a:spLocks noChangeArrowheads="1"/>
          </p:cNvSpPr>
          <p:nvPr/>
        </p:nvSpPr>
        <p:spPr bwMode="auto">
          <a:xfrm>
            <a:off x="7566025" y="3802063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02103" name="Text Box 23"/>
          <p:cNvSpPr txBox="1">
            <a:spLocks noChangeArrowheads="1"/>
          </p:cNvSpPr>
          <p:nvPr/>
        </p:nvSpPr>
        <p:spPr bwMode="auto">
          <a:xfrm>
            <a:off x="4876800" y="3411538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02104" name="Text Box 24"/>
          <p:cNvSpPr txBox="1">
            <a:spLocks noChangeArrowheads="1"/>
          </p:cNvSpPr>
          <p:nvPr/>
        </p:nvSpPr>
        <p:spPr bwMode="auto">
          <a:xfrm>
            <a:off x="784225" y="2916238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02105" name="Rectangle 25"/>
          <p:cNvSpPr>
            <a:spLocks noChangeArrowheads="1"/>
          </p:cNvSpPr>
          <p:nvPr/>
        </p:nvSpPr>
        <p:spPr bwMode="auto">
          <a:xfrm>
            <a:off x="5508625" y="436880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06" name="Rectangle 26"/>
          <p:cNvSpPr>
            <a:spLocks noChangeArrowheads="1"/>
          </p:cNvSpPr>
          <p:nvPr/>
        </p:nvSpPr>
        <p:spPr bwMode="auto">
          <a:xfrm>
            <a:off x="819150" y="4387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07" name="Rectangle 27"/>
          <p:cNvSpPr>
            <a:spLocks noChangeArrowheads="1"/>
          </p:cNvSpPr>
          <p:nvPr/>
        </p:nvSpPr>
        <p:spPr bwMode="auto">
          <a:xfrm>
            <a:off x="1720850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08" name="Rectangle 28"/>
          <p:cNvSpPr>
            <a:spLocks noChangeArrowheads="1"/>
          </p:cNvSpPr>
          <p:nvPr/>
        </p:nvSpPr>
        <p:spPr bwMode="auto">
          <a:xfrm>
            <a:off x="2659063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09" name="Rectangle 29"/>
          <p:cNvSpPr>
            <a:spLocks noChangeArrowheads="1"/>
          </p:cNvSpPr>
          <p:nvPr/>
        </p:nvSpPr>
        <p:spPr bwMode="auto">
          <a:xfrm>
            <a:off x="3598863" y="4387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10" name="Rectangle 30"/>
          <p:cNvSpPr>
            <a:spLocks noChangeArrowheads="1"/>
          </p:cNvSpPr>
          <p:nvPr/>
        </p:nvSpPr>
        <p:spPr bwMode="auto">
          <a:xfrm>
            <a:off x="4562475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11" name="Rectangle 31"/>
          <p:cNvSpPr>
            <a:spLocks noChangeArrowheads="1"/>
          </p:cNvSpPr>
          <p:nvPr/>
        </p:nvSpPr>
        <p:spPr bwMode="auto">
          <a:xfrm>
            <a:off x="6362700" y="3492500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12" name="Rectangle 32"/>
          <p:cNvSpPr>
            <a:spLocks noChangeArrowheads="1"/>
          </p:cNvSpPr>
          <p:nvPr/>
        </p:nvSpPr>
        <p:spPr bwMode="auto">
          <a:xfrm>
            <a:off x="6448425" y="3579813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13" name="Rectangle 33"/>
          <p:cNvSpPr>
            <a:spLocks noChangeArrowheads="1"/>
          </p:cNvSpPr>
          <p:nvPr/>
        </p:nvSpPr>
        <p:spPr bwMode="auto">
          <a:xfrm>
            <a:off x="6465888" y="4300538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14" name="Rectangle 34"/>
          <p:cNvSpPr>
            <a:spLocks noChangeArrowheads="1"/>
          </p:cNvSpPr>
          <p:nvPr/>
        </p:nvSpPr>
        <p:spPr bwMode="auto">
          <a:xfrm>
            <a:off x="6696075" y="2998788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15" name="Rectangle 35"/>
          <p:cNvSpPr>
            <a:spLocks noChangeArrowheads="1"/>
          </p:cNvSpPr>
          <p:nvPr/>
        </p:nvSpPr>
        <p:spPr bwMode="auto">
          <a:xfrm>
            <a:off x="7577138" y="2990850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16" name="Rectangle 36"/>
          <p:cNvSpPr>
            <a:spLocks noChangeArrowheads="1"/>
          </p:cNvSpPr>
          <p:nvPr/>
        </p:nvSpPr>
        <p:spPr bwMode="auto">
          <a:xfrm>
            <a:off x="1901825" y="2962275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17" name="Rectangle 37"/>
          <p:cNvSpPr>
            <a:spLocks noChangeArrowheads="1"/>
          </p:cNvSpPr>
          <p:nvPr/>
        </p:nvSpPr>
        <p:spPr bwMode="auto">
          <a:xfrm>
            <a:off x="2781300" y="3048000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18" name="Oval 38"/>
          <p:cNvSpPr>
            <a:spLocks noChangeArrowheads="1"/>
          </p:cNvSpPr>
          <p:nvPr/>
        </p:nvSpPr>
        <p:spPr bwMode="auto">
          <a:xfrm>
            <a:off x="1173163" y="3505200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19" name="AutoShape 39"/>
          <p:cNvSpPr>
            <a:spLocks noChangeArrowheads="1"/>
          </p:cNvSpPr>
          <p:nvPr/>
        </p:nvSpPr>
        <p:spPr bwMode="auto">
          <a:xfrm>
            <a:off x="4460875" y="2997200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20" name="AutoShape 40"/>
          <p:cNvSpPr>
            <a:spLocks noChangeArrowheads="1"/>
          </p:cNvSpPr>
          <p:nvPr/>
        </p:nvSpPr>
        <p:spPr bwMode="auto">
          <a:xfrm rot="11142331">
            <a:off x="4465638" y="3632200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2121" name="Text Box 41"/>
          <p:cNvSpPr txBox="1">
            <a:spLocks noChangeArrowheads="1"/>
          </p:cNvSpPr>
          <p:nvPr/>
        </p:nvSpPr>
        <p:spPr bwMode="auto">
          <a:xfrm>
            <a:off x="679450" y="4030663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02122" name="Text Box 42"/>
          <p:cNvSpPr txBox="1">
            <a:spLocks noChangeArrowheads="1"/>
          </p:cNvSpPr>
          <p:nvPr/>
        </p:nvSpPr>
        <p:spPr bwMode="auto">
          <a:xfrm>
            <a:off x="3392488" y="3540125"/>
            <a:ext cx="6969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2123" name="WordArt 43"/>
          <p:cNvSpPr>
            <a:spLocks noChangeArrowheads="1" noChangeShapeType="1" noTextEdit="1"/>
          </p:cNvSpPr>
          <p:nvPr/>
        </p:nvSpPr>
        <p:spPr bwMode="auto">
          <a:xfrm rot="5400000">
            <a:off x="4052888" y="367506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02124" name="AutoShape 44"/>
          <p:cNvSpPr>
            <a:spLocks noChangeArrowheads="1"/>
          </p:cNvSpPr>
          <p:nvPr/>
        </p:nvSpPr>
        <p:spPr bwMode="auto">
          <a:xfrm>
            <a:off x="234950" y="1406525"/>
            <a:ext cx="4384675" cy="1044575"/>
          </a:xfrm>
          <a:prstGeom prst="wedgeRectCallout">
            <a:avLst>
              <a:gd name="adj1" fmla="val -13759"/>
              <a:gd name="adj2" fmla="val 23814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2125" name="Text Box 45"/>
          <p:cNvSpPr txBox="1">
            <a:spLocks noChangeArrowheads="1"/>
          </p:cNvSpPr>
          <p:nvPr/>
        </p:nvSpPr>
        <p:spPr bwMode="auto">
          <a:xfrm>
            <a:off x="304800" y="1409700"/>
            <a:ext cx="414908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/>
              <a:t>Appuyer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HDG pour </a:t>
            </a:r>
            <a:r>
              <a:rPr lang="en-US" dirty="0" err="1" smtClean="0"/>
              <a:t>voler</a:t>
            </a:r>
            <a:r>
              <a:rPr lang="en-US" dirty="0" smtClean="0"/>
              <a:t> au</a:t>
            </a:r>
          </a:p>
          <a:p>
            <a:r>
              <a:rPr lang="en-US" dirty="0" smtClean="0"/>
              <a:t>cap </a:t>
            </a:r>
            <a:r>
              <a:rPr lang="en-US" dirty="0" err="1" smtClean="0"/>
              <a:t>sélectionné</a:t>
            </a:r>
            <a:r>
              <a:rPr lang="en-US" dirty="0" smtClean="0"/>
              <a:t> par la </a:t>
            </a:r>
            <a:r>
              <a:rPr lang="en-US" dirty="0" err="1" smtClean="0"/>
              <a:t>pinule</a:t>
            </a:r>
            <a:endParaRPr lang="en-US" dirty="0"/>
          </a:p>
        </p:txBody>
      </p:sp>
      <p:sp>
        <p:nvSpPr>
          <p:cNvPr id="302128" name="AutoShape 48"/>
          <p:cNvSpPr>
            <a:spLocks noChangeArrowheads="1"/>
          </p:cNvSpPr>
          <p:nvPr/>
        </p:nvSpPr>
        <p:spPr bwMode="auto">
          <a:xfrm>
            <a:off x="2511425" y="5281613"/>
            <a:ext cx="5461000" cy="1193800"/>
          </a:xfrm>
          <a:prstGeom prst="wedgeRectCallout">
            <a:avLst>
              <a:gd name="adj1" fmla="val -54389"/>
              <a:gd name="adj2" fmla="val -2111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2129" name="Text Box 49"/>
          <p:cNvSpPr txBox="1">
            <a:spLocks noChangeArrowheads="1"/>
          </p:cNvSpPr>
          <p:nvPr/>
        </p:nvSpPr>
        <p:spPr bwMode="auto">
          <a:xfrm>
            <a:off x="2746375" y="5507038"/>
            <a:ext cx="529728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ROL </a:t>
            </a:r>
            <a:r>
              <a:rPr lang="en-US" dirty="0" smtClean="0">
                <a:sym typeface="Wingdings"/>
              </a:rPr>
              <a:t> HDG</a:t>
            </a:r>
          </a:p>
          <a:p>
            <a:r>
              <a:rPr lang="en-US" dirty="0" err="1" smtClean="0">
                <a:sym typeface="Wingdings"/>
              </a:rPr>
              <a:t>L’avion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vire</a:t>
            </a:r>
            <a:r>
              <a:rPr lang="en-US" dirty="0" smtClean="0">
                <a:sym typeface="Wingdings"/>
              </a:rPr>
              <a:t> au </a:t>
            </a:r>
            <a:r>
              <a:rPr lang="en-US" dirty="0" err="1" smtClean="0">
                <a:sym typeface="Wingdings"/>
              </a:rPr>
              <a:t>taux</a:t>
            </a:r>
            <a:r>
              <a:rPr lang="en-US" dirty="0" smtClean="0">
                <a:sym typeface="Wingdings"/>
              </a:rPr>
              <a:t> standard </a:t>
            </a:r>
            <a:r>
              <a:rPr lang="en-US" dirty="0" err="1" smtClean="0">
                <a:sym typeface="Wingdings"/>
              </a:rPr>
              <a:t>vers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ce</a:t>
            </a:r>
            <a:r>
              <a:rPr lang="en-US" dirty="0" smtClean="0">
                <a:sym typeface="Wingdings"/>
              </a:rPr>
              <a:t> cap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</a:t>
            </a:r>
            <a:r>
              <a:rPr lang="en-US" dirty="0" err="1"/>
              <a:t>durant</a:t>
            </a:r>
            <a:r>
              <a:rPr lang="en-US" dirty="0"/>
              <a:t> la </a:t>
            </a:r>
            <a:r>
              <a:rPr lang="en-US" dirty="0" err="1"/>
              <a:t>montée</a:t>
            </a:r>
            <a:r>
              <a:rPr lang="en-US" dirty="0"/>
              <a:t> </a:t>
            </a:r>
            <a:r>
              <a:rPr lang="en-US" dirty="0" err="1"/>
              <a:t>initiale</a:t>
            </a:r>
            <a:endParaRPr lang="en-US" dirty="0"/>
          </a:p>
        </p:txBody>
      </p:sp>
      <p:sp>
        <p:nvSpPr>
          <p:cNvPr id="51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BE82-FD0B-6549-B954-DDFB3235B89A}" type="slidenum">
              <a:rPr lang="en-US"/>
              <a:pPr/>
              <a:t>27</a:t>
            </a:fld>
            <a:endParaRPr lang="en-US"/>
          </a:p>
        </p:txBody>
      </p:sp>
      <p:sp>
        <p:nvSpPr>
          <p:cNvPr id="303107" name="Rectangle 3"/>
          <p:cNvSpPr>
            <a:spLocks noChangeArrowheads="1"/>
          </p:cNvSpPr>
          <p:nvPr/>
        </p:nvSpPr>
        <p:spPr bwMode="auto">
          <a:xfrm>
            <a:off x="728663" y="169862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08" name="Text Box 4"/>
          <p:cNvSpPr txBox="1">
            <a:spLocks noChangeArrowheads="1"/>
          </p:cNvSpPr>
          <p:nvPr/>
        </p:nvSpPr>
        <p:spPr bwMode="auto">
          <a:xfrm>
            <a:off x="7508875" y="183832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03109" name="Text Box 5"/>
          <p:cNvSpPr txBox="1">
            <a:spLocks noChangeArrowheads="1"/>
          </p:cNvSpPr>
          <p:nvPr/>
        </p:nvSpPr>
        <p:spPr bwMode="auto">
          <a:xfrm>
            <a:off x="6642100" y="183673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03110" name="Text Box 6"/>
          <p:cNvSpPr txBox="1">
            <a:spLocks noChangeArrowheads="1"/>
          </p:cNvSpPr>
          <p:nvPr/>
        </p:nvSpPr>
        <p:spPr bwMode="auto">
          <a:xfrm>
            <a:off x="6400800" y="242093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03111" name="Text Box 7"/>
          <p:cNvSpPr txBox="1">
            <a:spLocks noChangeArrowheads="1"/>
          </p:cNvSpPr>
          <p:nvPr/>
        </p:nvSpPr>
        <p:spPr bwMode="auto">
          <a:xfrm>
            <a:off x="6423025" y="312102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03112" name="Text Box 8"/>
          <p:cNvSpPr txBox="1">
            <a:spLocks noChangeArrowheads="1"/>
          </p:cNvSpPr>
          <p:nvPr/>
        </p:nvSpPr>
        <p:spPr bwMode="auto">
          <a:xfrm>
            <a:off x="858838" y="319722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03113" name="Text Box 9"/>
          <p:cNvSpPr txBox="1">
            <a:spLocks noChangeArrowheads="1"/>
          </p:cNvSpPr>
          <p:nvPr/>
        </p:nvSpPr>
        <p:spPr bwMode="auto">
          <a:xfrm>
            <a:off x="1666875" y="322421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3114" name="Text Box 10"/>
          <p:cNvSpPr txBox="1">
            <a:spLocks noChangeArrowheads="1"/>
          </p:cNvSpPr>
          <p:nvPr/>
        </p:nvSpPr>
        <p:spPr bwMode="auto">
          <a:xfrm>
            <a:off x="2625725" y="323691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3115" name="Text Box 11"/>
          <p:cNvSpPr txBox="1">
            <a:spLocks noChangeArrowheads="1"/>
          </p:cNvSpPr>
          <p:nvPr/>
        </p:nvSpPr>
        <p:spPr bwMode="auto">
          <a:xfrm>
            <a:off x="3584575" y="322421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03116" name="Text Box 12"/>
          <p:cNvSpPr txBox="1">
            <a:spLocks noChangeArrowheads="1"/>
          </p:cNvSpPr>
          <p:nvPr/>
        </p:nvSpPr>
        <p:spPr bwMode="auto">
          <a:xfrm>
            <a:off x="4559300" y="321151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03117" name="Text Box 13"/>
          <p:cNvSpPr txBox="1">
            <a:spLocks noChangeArrowheads="1"/>
          </p:cNvSpPr>
          <p:nvPr/>
        </p:nvSpPr>
        <p:spPr bwMode="auto">
          <a:xfrm>
            <a:off x="5537200" y="319722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3118" name="Text Box 14"/>
          <p:cNvSpPr txBox="1">
            <a:spLocks noChangeArrowheads="1"/>
          </p:cNvSpPr>
          <p:nvPr/>
        </p:nvSpPr>
        <p:spPr bwMode="auto">
          <a:xfrm>
            <a:off x="895350" y="264160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03119" name="Text Box 15"/>
          <p:cNvSpPr txBox="1">
            <a:spLocks noChangeArrowheads="1"/>
          </p:cNvSpPr>
          <p:nvPr/>
        </p:nvSpPr>
        <p:spPr bwMode="auto">
          <a:xfrm>
            <a:off x="1289050" y="265271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03120" name="Text Box 16"/>
          <p:cNvSpPr txBox="1">
            <a:spLocks noChangeArrowheads="1"/>
          </p:cNvSpPr>
          <p:nvPr/>
        </p:nvSpPr>
        <p:spPr bwMode="auto">
          <a:xfrm>
            <a:off x="1909763" y="190500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3121" name="Text Box 17"/>
          <p:cNvSpPr txBox="1">
            <a:spLocks noChangeArrowheads="1"/>
          </p:cNvSpPr>
          <p:nvPr/>
        </p:nvSpPr>
        <p:spPr bwMode="auto">
          <a:xfrm>
            <a:off x="2835275" y="190341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03122" name="Text Box 18"/>
          <p:cNvSpPr txBox="1">
            <a:spLocks noChangeArrowheads="1"/>
          </p:cNvSpPr>
          <p:nvPr/>
        </p:nvSpPr>
        <p:spPr bwMode="auto">
          <a:xfrm>
            <a:off x="3552825" y="1887538"/>
            <a:ext cx="555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VS</a:t>
            </a:r>
          </a:p>
        </p:txBody>
      </p:sp>
      <p:sp>
        <p:nvSpPr>
          <p:cNvPr id="303123" name="Text Box 19"/>
          <p:cNvSpPr txBox="1">
            <a:spLocks noChangeArrowheads="1"/>
          </p:cNvSpPr>
          <p:nvPr/>
        </p:nvSpPr>
        <p:spPr bwMode="auto">
          <a:xfrm>
            <a:off x="4368800" y="193040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03124" name="Text Box 20"/>
          <p:cNvSpPr txBox="1">
            <a:spLocks noChangeArrowheads="1"/>
          </p:cNvSpPr>
          <p:nvPr/>
        </p:nvSpPr>
        <p:spPr bwMode="auto">
          <a:xfrm>
            <a:off x="5027613" y="1851025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3500</a:t>
            </a:r>
          </a:p>
        </p:txBody>
      </p:sp>
      <p:sp>
        <p:nvSpPr>
          <p:cNvPr id="303125" name="Oval 21"/>
          <p:cNvSpPr>
            <a:spLocks noChangeArrowheads="1"/>
          </p:cNvSpPr>
          <p:nvPr/>
        </p:nvSpPr>
        <p:spPr bwMode="auto">
          <a:xfrm>
            <a:off x="7356475" y="248920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26" name="Oval 22"/>
          <p:cNvSpPr>
            <a:spLocks noChangeArrowheads="1"/>
          </p:cNvSpPr>
          <p:nvPr/>
        </p:nvSpPr>
        <p:spPr bwMode="auto">
          <a:xfrm>
            <a:off x="7566025" y="267493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03127" name="Text Box 23"/>
          <p:cNvSpPr txBox="1">
            <a:spLocks noChangeArrowheads="1"/>
          </p:cNvSpPr>
          <p:nvPr/>
        </p:nvSpPr>
        <p:spPr bwMode="auto">
          <a:xfrm>
            <a:off x="4876800" y="228441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03128" name="Text Box 24"/>
          <p:cNvSpPr txBox="1">
            <a:spLocks noChangeArrowheads="1"/>
          </p:cNvSpPr>
          <p:nvPr/>
        </p:nvSpPr>
        <p:spPr bwMode="auto">
          <a:xfrm>
            <a:off x="784225" y="178911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03129" name="Rectangle 25"/>
          <p:cNvSpPr>
            <a:spLocks noChangeArrowheads="1"/>
          </p:cNvSpPr>
          <p:nvPr/>
        </p:nvSpPr>
        <p:spPr bwMode="auto">
          <a:xfrm>
            <a:off x="5508625" y="32416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30" name="Rectangle 26"/>
          <p:cNvSpPr>
            <a:spLocks noChangeArrowheads="1"/>
          </p:cNvSpPr>
          <p:nvPr/>
        </p:nvSpPr>
        <p:spPr bwMode="auto">
          <a:xfrm>
            <a:off x="819150" y="32607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31" name="Rectangle 27"/>
          <p:cNvSpPr>
            <a:spLocks noChangeArrowheads="1"/>
          </p:cNvSpPr>
          <p:nvPr/>
        </p:nvSpPr>
        <p:spPr bwMode="auto">
          <a:xfrm>
            <a:off x="1720850" y="325913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32" name="Rectangle 28"/>
          <p:cNvSpPr>
            <a:spLocks noChangeArrowheads="1"/>
          </p:cNvSpPr>
          <p:nvPr/>
        </p:nvSpPr>
        <p:spPr bwMode="auto">
          <a:xfrm>
            <a:off x="2659063" y="325913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33" name="Rectangle 29"/>
          <p:cNvSpPr>
            <a:spLocks noChangeArrowheads="1"/>
          </p:cNvSpPr>
          <p:nvPr/>
        </p:nvSpPr>
        <p:spPr bwMode="auto">
          <a:xfrm>
            <a:off x="3598863" y="32607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34" name="Rectangle 30"/>
          <p:cNvSpPr>
            <a:spLocks noChangeArrowheads="1"/>
          </p:cNvSpPr>
          <p:nvPr/>
        </p:nvSpPr>
        <p:spPr bwMode="auto">
          <a:xfrm>
            <a:off x="4562475" y="325913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35" name="Rectangle 31"/>
          <p:cNvSpPr>
            <a:spLocks noChangeArrowheads="1"/>
          </p:cNvSpPr>
          <p:nvPr/>
        </p:nvSpPr>
        <p:spPr bwMode="auto">
          <a:xfrm>
            <a:off x="6362700" y="236537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36" name="Rectangle 32"/>
          <p:cNvSpPr>
            <a:spLocks noChangeArrowheads="1"/>
          </p:cNvSpPr>
          <p:nvPr/>
        </p:nvSpPr>
        <p:spPr bwMode="auto">
          <a:xfrm>
            <a:off x="6448425" y="245268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37" name="Rectangle 33"/>
          <p:cNvSpPr>
            <a:spLocks noChangeArrowheads="1"/>
          </p:cNvSpPr>
          <p:nvPr/>
        </p:nvSpPr>
        <p:spPr bwMode="auto">
          <a:xfrm>
            <a:off x="6465888" y="317341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38" name="Rectangle 34"/>
          <p:cNvSpPr>
            <a:spLocks noChangeArrowheads="1"/>
          </p:cNvSpPr>
          <p:nvPr/>
        </p:nvSpPr>
        <p:spPr bwMode="auto">
          <a:xfrm>
            <a:off x="6696075" y="187166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39" name="Rectangle 35"/>
          <p:cNvSpPr>
            <a:spLocks noChangeArrowheads="1"/>
          </p:cNvSpPr>
          <p:nvPr/>
        </p:nvSpPr>
        <p:spPr bwMode="auto">
          <a:xfrm>
            <a:off x="7577138" y="186372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40" name="Rectangle 36"/>
          <p:cNvSpPr>
            <a:spLocks noChangeArrowheads="1"/>
          </p:cNvSpPr>
          <p:nvPr/>
        </p:nvSpPr>
        <p:spPr bwMode="auto">
          <a:xfrm>
            <a:off x="1901825" y="183515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41" name="Rectangle 37"/>
          <p:cNvSpPr>
            <a:spLocks noChangeArrowheads="1"/>
          </p:cNvSpPr>
          <p:nvPr/>
        </p:nvSpPr>
        <p:spPr bwMode="auto">
          <a:xfrm>
            <a:off x="2781300" y="192087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42" name="Oval 38"/>
          <p:cNvSpPr>
            <a:spLocks noChangeArrowheads="1"/>
          </p:cNvSpPr>
          <p:nvPr/>
        </p:nvSpPr>
        <p:spPr bwMode="auto">
          <a:xfrm>
            <a:off x="1173163" y="237807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43" name="AutoShape 39"/>
          <p:cNvSpPr>
            <a:spLocks noChangeArrowheads="1"/>
          </p:cNvSpPr>
          <p:nvPr/>
        </p:nvSpPr>
        <p:spPr bwMode="auto">
          <a:xfrm>
            <a:off x="4460875" y="187007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44" name="AutoShape 40"/>
          <p:cNvSpPr>
            <a:spLocks noChangeArrowheads="1"/>
          </p:cNvSpPr>
          <p:nvPr/>
        </p:nvSpPr>
        <p:spPr bwMode="auto">
          <a:xfrm rot="11142331">
            <a:off x="4465638" y="250507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3145" name="Text Box 41"/>
          <p:cNvSpPr txBox="1">
            <a:spLocks noChangeArrowheads="1"/>
          </p:cNvSpPr>
          <p:nvPr/>
        </p:nvSpPr>
        <p:spPr bwMode="auto">
          <a:xfrm>
            <a:off x="679450" y="2903538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03146" name="Text Box 42"/>
          <p:cNvSpPr txBox="1">
            <a:spLocks noChangeArrowheads="1"/>
          </p:cNvSpPr>
          <p:nvPr/>
        </p:nvSpPr>
        <p:spPr bwMode="auto">
          <a:xfrm>
            <a:off x="3392488" y="2413000"/>
            <a:ext cx="6969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3147" name="WordArt 43"/>
          <p:cNvSpPr>
            <a:spLocks noChangeArrowheads="1" noChangeShapeType="1" noTextEdit="1"/>
          </p:cNvSpPr>
          <p:nvPr/>
        </p:nvSpPr>
        <p:spPr bwMode="auto">
          <a:xfrm rot="5400000">
            <a:off x="4052888" y="2547937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03150" name="AutoShape 46"/>
          <p:cNvSpPr>
            <a:spLocks noChangeArrowheads="1"/>
          </p:cNvSpPr>
          <p:nvPr/>
        </p:nvSpPr>
        <p:spPr bwMode="auto">
          <a:xfrm>
            <a:off x="450850" y="5114925"/>
            <a:ext cx="3357563" cy="925513"/>
          </a:xfrm>
          <a:prstGeom prst="wedgeRectCallout">
            <a:avLst>
              <a:gd name="adj1" fmla="val 17611"/>
              <a:gd name="adj2" fmla="val -22015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3152" name="AutoShape 48"/>
          <p:cNvSpPr>
            <a:spLocks noChangeArrowheads="1"/>
          </p:cNvSpPr>
          <p:nvPr/>
        </p:nvSpPr>
        <p:spPr bwMode="auto">
          <a:xfrm>
            <a:off x="4875213" y="4699000"/>
            <a:ext cx="3922712" cy="1776413"/>
          </a:xfrm>
          <a:prstGeom prst="wedgeRectCallout">
            <a:avLst>
              <a:gd name="adj1" fmla="val -102366"/>
              <a:gd name="adj2" fmla="val -16385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3154" name="WordArt 50"/>
          <p:cNvSpPr>
            <a:spLocks noChangeArrowheads="1" noChangeShapeType="1" noTextEdit="1"/>
          </p:cNvSpPr>
          <p:nvPr/>
        </p:nvSpPr>
        <p:spPr bwMode="auto">
          <a:xfrm rot="5400000">
            <a:off x="2951163" y="258921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03155" name="Text Box 51"/>
          <p:cNvSpPr txBox="1">
            <a:spLocks noChangeArrowheads="1"/>
          </p:cNvSpPr>
          <p:nvPr/>
        </p:nvSpPr>
        <p:spPr bwMode="auto">
          <a:xfrm>
            <a:off x="490538" y="5235575"/>
            <a:ext cx="299921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/>
              <a:t>Appuyer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NAV pour</a:t>
            </a:r>
          </a:p>
          <a:p>
            <a:r>
              <a:rPr lang="en-US" dirty="0" err="1" smtClean="0"/>
              <a:t>armer</a:t>
            </a:r>
            <a:r>
              <a:rPr lang="en-US" dirty="0" smtClean="0"/>
              <a:t> le mode</a:t>
            </a:r>
            <a:endParaRPr lang="en-US" dirty="0"/>
          </a:p>
        </p:txBody>
      </p:sp>
      <p:sp>
        <p:nvSpPr>
          <p:cNvPr id="303156" name="Text Box 52"/>
          <p:cNvSpPr txBox="1">
            <a:spLocks noChangeArrowheads="1"/>
          </p:cNvSpPr>
          <p:nvPr/>
        </p:nvSpPr>
        <p:spPr bwMode="auto">
          <a:xfrm>
            <a:off x="2203450" y="2443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3157" name="Text Box 53"/>
          <p:cNvSpPr txBox="1">
            <a:spLocks noChangeArrowheads="1"/>
          </p:cNvSpPr>
          <p:nvPr/>
        </p:nvSpPr>
        <p:spPr bwMode="auto">
          <a:xfrm>
            <a:off x="4945063" y="4770438"/>
            <a:ext cx="3917083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NAV ARM </a:t>
            </a:r>
            <a:r>
              <a:rPr lang="en-US" dirty="0" err="1" smtClean="0"/>
              <a:t>indique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l’AP</a:t>
            </a:r>
            <a:endParaRPr lang="en-US" dirty="0" smtClean="0"/>
          </a:p>
          <a:p>
            <a:r>
              <a:rPr lang="en-US" dirty="0" err="1" smtClean="0"/>
              <a:t>est</a:t>
            </a:r>
            <a:r>
              <a:rPr lang="en-US" dirty="0" smtClean="0"/>
              <a:t> prêt </a:t>
            </a:r>
            <a:r>
              <a:rPr lang="en-US" dirty="0" err="1" smtClean="0"/>
              <a:t>à</a:t>
            </a:r>
            <a:r>
              <a:rPr lang="en-US" dirty="0" smtClean="0"/>
              <a:t> capturer le radial</a:t>
            </a:r>
          </a:p>
          <a:p>
            <a:r>
              <a:rPr lang="en-US" dirty="0" err="1" smtClean="0"/>
              <a:t>sélectionner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 HSI, </a:t>
            </a:r>
            <a:r>
              <a:rPr lang="en-US" dirty="0" err="1" smtClean="0"/>
              <a:t>puis</a:t>
            </a:r>
            <a:endParaRPr lang="en-US" dirty="0" smtClean="0"/>
          </a:p>
          <a:p>
            <a:r>
              <a:rPr lang="en-US" dirty="0" err="1" smtClean="0"/>
              <a:t>à</a:t>
            </a:r>
            <a:r>
              <a:rPr lang="en-US" dirty="0" smtClean="0"/>
              <a:t> le </a:t>
            </a:r>
            <a:r>
              <a:rPr lang="en-US" dirty="0" err="1" smtClean="0"/>
              <a:t>suivre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30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</a:t>
            </a:r>
            <a:r>
              <a:rPr lang="en-US" dirty="0" err="1"/>
              <a:t>durant</a:t>
            </a:r>
            <a:r>
              <a:rPr lang="en-US" dirty="0"/>
              <a:t> la </a:t>
            </a:r>
            <a:r>
              <a:rPr lang="en-US" dirty="0" err="1"/>
              <a:t>montée</a:t>
            </a:r>
            <a:r>
              <a:rPr lang="en-US" dirty="0"/>
              <a:t> </a:t>
            </a:r>
            <a:r>
              <a:rPr lang="en-US" dirty="0" err="1"/>
              <a:t>initiale</a:t>
            </a:r>
            <a:endParaRPr lang="en-US" dirty="0"/>
          </a:p>
        </p:txBody>
      </p:sp>
      <p:sp>
        <p:nvSpPr>
          <p:cNvPr id="49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7DCD-105C-1D42-9E69-E4A6D90E539D}" type="slidenum">
              <a:rPr lang="en-US"/>
              <a:pPr/>
              <a:t>28</a:t>
            </a:fld>
            <a:endParaRPr lang="en-US"/>
          </a:p>
        </p:txBody>
      </p:sp>
      <p:sp>
        <p:nvSpPr>
          <p:cNvPr id="305155" name="Rectangle 3075"/>
          <p:cNvSpPr>
            <a:spLocks noChangeArrowheads="1"/>
          </p:cNvSpPr>
          <p:nvPr/>
        </p:nvSpPr>
        <p:spPr bwMode="auto">
          <a:xfrm>
            <a:off x="728663" y="3079750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56" name="Text Box 3076"/>
          <p:cNvSpPr txBox="1">
            <a:spLocks noChangeArrowheads="1"/>
          </p:cNvSpPr>
          <p:nvPr/>
        </p:nvSpPr>
        <p:spPr bwMode="auto">
          <a:xfrm>
            <a:off x="7508875" y="3219450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05157" name="Text Box 3077"/>
          <p:cNvSpPr txBox="1">
            <a:spLocks noChangeArrowheads="1"/>
          </p:cNvSpPr>
          <p:nvPr/>
        </p:nvSpPr>
        <p:spPr bwMode="auto">
          <a:xfrm>
            <a:off x="6642100" y="32178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05158" name="Text Box 3078"/>
          <p:cNvSpPr txBox="1">
            <a:spLocks noChangeArrowheads="1"/>
          </p:cNvSpPr>
          <p:nvPr/>
        </p:nvSpPr>
        <p:spPr bwMode="auto">
          <a:xfrm>
            <a:off x="6400800" y="3802063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05159" name="Text Box 3079"/>
          <p:cNvSpPr txBox="1">
            <a:spLocks noChangeArrowheads="1"/>
          </p:cNvSpPr>
          <p:nvPr/>
        </p:nvSpPr>
        <p:spPr bwMode="auto">
          <a:xfrm>
            <a:off x="6423025" y="4502150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05160" name="Text Box 3080"/>
          <p:cNvSpPr txBox="1">
            <a:spLocks noChangeArrowheads="1"/>
          </p:cNvSpPr>
          <p:nvPr/>
        </p:nvSpPr>
        <p:spPr bwMode="auto">
          <a:xfrm>
            <a:off x="858838" y="4578350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05161" name="Text Box 3081"/>
          <p:cNvSpPr txBox="1">
            <a:spLocks noChangeArrowheads="1"/>
          </p:cNvSpPr>
          <p:nvPr/>
        </p:nvSpPr>
        <p:spPr bwMode="auto">
          <a:xfrm>
            <a:off x="1666875" y="460533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5162" name="Text Box 3082"/>
          <p:cNvSpPr txBox="1">
            <a:spLocks noChangeArrowheads="1"/>
          </p:cNvSpPr>
          <p:nvPr/>
        </p:nvSpPr>
        <p:spPr bwMode="auto">
          <a:xfrm>
            <a:off x="2625725" y="46180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5163" name="Text Box 3083"/>
          <p:cNvSpPr txBox="1">
            <a:spLocks noChangeArrowheads="1"/>
          </p:cNvSpPr>
          <p:nvPr/>
        </p:nvSpPr>
        <p:spPr bwMode="auto">
          <a:xfrm>
            <a:off x="3584575" y="4605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05164" name="Text Box 3084"/>
          <p:cNvSpPr txBox="1">
            <a:spLocks noChangeArrowheads="1"/>
          </p:cNvSpPr>
          <p:nvPr/>
        </p:nvSpPr>
        <p:spPr bwMode="auto">
          <a:xfrm>
            <a:off x="4559300" y="45926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05165" name="Text Box 3085"/>
          <p:cNvSpPr txBox="1">
            <a:spLocks noChangeArrowheads="1"/>
          </p:cNvSpPr>
          <p:nvPr/>
        </p:nvSpPr>
        <p:spPr bwMode="auto">
          <a:xfrm>
            <a:off x="5537200" y="4578350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5166" name="Text Box 3086"/>
          <p:cNvSpPr txBox="1">
            <a:spLocks noChangeArrowheads="1"/>
          </p:cNvSpPr>
          <p:nvPr/>
        </p:nvSpPr>
        <p:spPr bwMode="auto">
          <a:xfrm>
            <a:off x="895350" y="4022725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05167" name="Text Box 3087"/>
          <p:cNvSpPr txBox="1">
            <a:spLocks noChangeArrowheads="1"/>
          </p:cNvSpPr>
          <p:nvPr/>
        </p:nvSpPr>
        <p:spPr bwMode="auto">
          <a:xfrm>
            <a:off x="1289050" y="4033838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05168" name="Text Box 3088"/>
          <p:cNvSpPr txBox="1">
            <a:spLocks noChangeArrowheads="1"/>
          </p:cNvSpPr>
          <p:nvPr/>
        </p:nvSpPr>
        <p:spPr bwMode="auto">
          <a:xfrm>
            <a:off x="1909763" y="3286125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5169" name="Text Box 3089"/>
          <p:cNvSpPr txBox="1">
            <a:spLocks noChangeArrowheads="1"/>
          </p:cNvSpPr>
          <p:nvPr/>
        </p:nvSpPr>
        <p:spPr bwMode="auto">
          <a:xfrm>
            <a:off x="2835275" y="3284538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05170" name="Text Box 3090"/>
          <p:cNvSpPr txBox="1">
            <a:spLocks noChangeArrowheads="1"/>
          </p:cNvSpPr>
          <p:nvPr/>
        </p:nvSpPr>
        <p:spPr bwMode="auto">
          <a:xfrm>
            <a:off x="3552825" y="3268663"/>
            <a:ext cx="555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VS</a:t>
            </a:r>
          </a:p>
        </p:txBody>
      </p:sp>
      <p:sp>
        <p:nvSpPr>
          <p:cNvPr id="305171" name="Text Box 3091"/>
          <p:cNvSpPr txBox="1">
            <a:spLocks noChangeArrowheads="1"/>
          </p:cNvSpPr>
          <p:nvPr/>
        </p:nvSpPr>
        <p:spPr bwMode="auto">
          <a:xfrm>
            <a:off x="4368800" y="3311525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05172" name="Text Box 3092"/>
          <p:cNvSpPr txBox="1">
            <a:spLocks noChangeArrowheads="1"/>
          </p:cNvSpPr>
          <p:nvPr/>
        </p:nvSpPr>
        <p:spPr bwMode="auto">
          <a:xfrm>
            <a:off x="5027613" y="3232150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3500</a:t>
            </a:r>
          </a:p>
        </p:txBody>
      </p:sp>
      <p:sp>
        <p:nvSpPr>
          <p:cNvPr id="305173" name="Oval 3093"/>
          <p:cNvSpPr>
            <a:spLocks noChangeArrowheads="1"/>
          </p:cNvSpPr>
          <p:nvPr/>
        </p:nvSpPr>
        <p:spPr bwMode="auto">
          <a:xfrm>
            <a:off x="7356475" y="3870325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74" name="Oval 3094"/>
          <p:cNvSpPr>
            <a:spLocks noChangeArrowheads="1"/>
          </p:cNvSpPr>
          <p:nvPr/>
        </p:nvSpPr>
        <p:spPr bwMode="auto">
          <a:xfrm>
            <a:off x="7566025" y="4056063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05175" name="Text Box 3095"/>
          <p:cNvSpPr txBox="1">
            <a:spLocks noChangeArrowheads="1"/>
          </p:cNvSpPr>
          <p:nvPr/>
        </p:nvSpPr>
        <p:spPr bwMode="auto">
          <a:xfrm>
            <a:off x="4876800" y="3665538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05176" name="Text Box 3096"/>
          <p:cNvSpPr txBox="1">
            <a:spLocks noChangeArrowheads="1"/>
          </p:cNvSpPr>
          <p:nvPr/>
        </p:nvSpPr>
        <p:spPr bwMode="auto">
          <a:xfrm>
            <a:off x="784225" y="3170238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05177" name="Rectangle 3097"/>
          <p:cNvSpPr>
            <a:spLocks noChangeArrowheads="1"/>
          </p:cNvSpPr>
          <p:nvPr/>
        </p:nvSpPr>
        <p:spPr bwMode="auto">
          <a:xfrm>
            <a:off x="5508625" y="462280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78" name="Rectangle 3098"/>
          <p:cNvSpPr>
            <a:spLocks noChangeArrowheads="1"/>
          </p:cNvSpPr>
          <p:nvPr/>
        </p:nvSpPr>
        <p:spPr bwMode="auto">
          <a:xfrm>
            <a:off x="819150" y="4641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79" name="Rectangle 3099"/>
          <p:cNvSpPr>
            <a:spLocks noChangeArrowheads="1"/>
          </p:cNvSpPr>
          <p:nvPr/>
        </p:nvSpPr>
        <p:spPr bwMode="auto">
          <a:xfrm>
            <a:off x="1720850" y="4640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80" name="Rectangle 3100"/>
          <p:cNvSpPr>
            <a:spLocks noChangeArrowheads="1"/>
          </p:cNvSpPr>
          <p:nvPr/>
        </p:nvSpPr>
        <p:spPr bwMode="auto">
          <a:xfrm>
            <a:off x="2659063" y="4640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81" name="Rectangle 3101"/>
          <p:cNvSpPr>
            <a:spLocks noChangeArrowheads="1"/>
          </p:cNvSpPr>
          <p:nvPr/>
        </p:nvSpPr>
        <p:spPr bwMode="auto">
          <a:xfrm>
            <a:off x="3598863" y="4641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82" name="Rectangle 3102"/>
          <p:cNvSpPr>
            <a:spLocks noChangeArrowheads="1"/>
          </p:cNvSpPr>
          <p:nvPr/>
        </p:nvSpPr>
        <p:spPr bwMode="auto">
          <a:xfrm>
            <a:off x="4562475" y="4640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83" name="Rectangle 3103"/>
          <p:cNvSpPr>
            <a:spLocks noChangeArrowheads="1"/>
          </p:cNvSpPr>
          <p:nvPr/>
        </p:nvSpPr>
        <p:spPr bwMode="auto">
          <a:xfrm>
            <a:off x="6362700" y="3746500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84" name="Rectangle 3104"/>
          <p:cNvSpPr>
            <a:spLocks noChangeArrowheads="1"/>
          </p:cNvSpPr>
          <p:nvPr/>
        </p:nvSpPr>
        <p:spPr bwMode="auto">
          <a:xfrm>
            <a:off x="6448425" y="3833813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85" name="Rectangle 3105"/>
          <p:cNvSpPr>
            <a:spLocks noChangeArrowheads="1"/>
          </p:cNvSpPr>
          <p:nvPr/>
        </p:nvSpPr>
        <p:spPr bwMode="auto">
          <a:xfrm>
            <a:off x="6465888" y="4554538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86" name="Rectangle 3106"/>
          <p:cNvSpPr>
            <a:spLocks noChangeArrowheads="1"/>
          </p:cNvSpPr>
          <p:nvPr/>
        </p:nvSpPr>
        <p:spPr bwMode="auto">
          <a:xfrm>
            <a:off x="6696075" y="3252788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87" name="Rectangle 3107"/>
          <p:cNvSpPr>
            <a:spLocks noChangeArrowheads="1"/>
          </p:cNvSpPr>
          <p:nvPr/>
        </p:nvSpPr>
        <p:spPr bwMode="auto">
          <a:xfrm>
            <a:off x="7577138" y="3244850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88" name="Rectangle 3108"/>
          <p:cNvSpPr>
            <a:spLocks noChangeArrowheads="1"/>
          </p:cNvSpPr>
          <p:nvPr/>
        </p:nvSpPr>
        <p:spPr bwMode="auto">
          <a:xfrm>
            <a:off x="1901825" y="3216275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89" name="Rectangle 3109"/>
          <p:cNvSpPr>
            <a:spLocks noChangeArrowheads="1"/>
          </p:cNvSpPr>
          <p:nvPr/>
        </p:nvSpPr>
        <p:spPr bwMode="auto">
          <a:xfrm>
            <a:off x="2781300" y="3302000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90" name="Oval 3110"/>
          <p:cNvSpPr>
            <a:spLocks noChangeArrowheads="1"/>
          </p:cNvSpPr>
          <p:nvPr/>
        </p:nvSpPr>
        <p:spPr bwMode="auto">
          <a:xfrm>
            <a:off x="1173163" y="3759200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91" name="AutoShape 3111"/>
          <p:cNvSpPr>
            <a:spLocks noChangeArrowheads="1"/>
          </p:cNvSpPr>
          <p:nvPr/>
        </p:nvSpPr>
        <p:spPr bwMode="auto">
          <a:xfrm>
            <a:off x="4460875" y="3251200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92" name="AutoShape 3112"/>
          <p:cNvSpPr>
            <a:spLocks noChangeArrowheads="1"/>
          </p:cNvSpPr>
          <p:nvPr/>
        </p:nvSpPr>
        <p:spPr bwMode="auto">
          <a:xfrm rot="11142331">
            <a:off x="4465638" y="3886200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5193" name="Text Box 3113"/>
          <p:cNvSpPr txBox="1">
            <a:spLocks noChangeArrowheads="1"/>
          </p:cNvSpPr>
          <p:nvPr/>
        </p:nvSpPr>
        <p:spPr bwMode="auto">
          <a:xfrm>
            <a:off x="679450" y="2903538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05194" name="Text Box 3114"/>
          <p:cNvSpPr txBox="1">
            <a:spLocks noChangeArrowheads="1"/>
          </p:cNvSpPr>
          <p:nvPr/>
        </p:nvSpPr>
        <p:spPr bwMode="auto">
          <a:xfrm>
            <a:off x="3392488" y="3794125"/>
            <a:ext cx="6969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5195" name="WordArt 3115"/>
          <p:cNvSpPr>
            <a:spLocks noChangeArrowheads="1" noChangeShapeType="1" noTextEdit="1"/>
          </p:cNvSpPr>
          <p:nvPr/>
        </p:nvSpPr>
        <p:spPr bwMode="auto">
          <a:xfrm rot="5400000">
            <a:off x="4052888" y="392906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05196" name="AutoShape 3116"/>
          <p:cNvSpPr>
            <a:spLocks noChangeArrowheads="1"/>
          </p:cNvSpPr>
          <p:nvPr/>
        </p:nvSpPr>
        <p:spPr bwMode="auto">
          <a:xfrm>
            <a:off x="384175" y="1673225"/>
            <a:ext cx="5103813" cy="925513"/>
          </a:xfrm>
          <a:prstGeom prst="wedgeRectCallout">
            <a:avLst>
              <a:gd name="adj1" fmla="val -7139"/>
              <a:gd name="adj2" fmla="val 14639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5197" name="AutoShape 3117"/>
          <p:cNvSpPr>
            <a:spLocks noChangeArrowheads="1"/>
          </p:cNvSpPr>
          <p:nvPr/>
        </p:nvSpPr>
        <p:spPr bwMode="auto">
          <a:xfrm>
            <a:off x="1882775" y="5381625"/>
            <a:ext cx="4587875" cy="1077913"/>
          </a:xfrm>
          <a:prstGeom prst="wedgeRectCallout">
            <a:avLst>
              <a:gd name="adj1" fmla="val -37162"/>
              <a:gd name="adj2" fmla="val -16826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5202" name="Text Box 3122"/>
          <p:cNvSpPr txBox="1">
            <a:spLocks noChangeArrowheads="1"/>
          </p:cNvSpPr>
          <p:nvPr/>
        </p:nvSpPr>
        <p:spPr bwMode="auto">
          <a:xfrm>
            <a:off x="490538" y="1627188"/>
            <a:ext cx="483083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HDG </a:t>
            </a:r>
            <a:r>
              <a:rPr lang="en-US" dirty="0" smtClean="0">
                <a:sym typeface="Wingdings"/>
              </a:rPr>
              <a:t> NAV </a:t>
            </a:r>
            <a:r>
              <a:rPr lang="en-US" dirty="0" err="1" smtClean="0">
                <a:sym typeface="Wingdings"/>
              </a:rPr>
              <a:t>quand</a:t>
            </a:r>
            <a:r>
              <a:rPr lang="en-US" dirty="0" smtClean="0">
                <a:sym typeface="Wingdings"/>
              </a:rPr>
              <a:t> la course du HIS</a:t>
            </a:r>
          </a:p>
          <a:p>
            <a:r>
              <a:rPr lang="en-US" dirty="0" err="1" smtClean="0">
                <a:sym typeface="Wingdings"/>
              </a:rPr>
              <a:t>est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interceptée</a:t>
            </a:r>
            <a:endParaRPr lang="en-US" dirty="0"/>
          </a:p>
        </p:txBody>
      </p:sp>
      <p:sp>
        <p:nvSpPr>
          <p:cNvPr id="305203" name="Text Box 3123"/>
          <p:cNvSpPr txBox="1">
            <a:spLocks noChangeArrowheads="1"/>
          </p:cNvSpPr>
          <p:nvPr/>
        </p:nvSpPr>
        <p:spPr bwMode="auto">
          <a:xfrm>
            <a:off x="1970088" y="5468938"/>
            <a:ext cx="446026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NAV ARM </a:t>
            </a:r>
            <a:r>
              <a:rPr lang="en-US" dirty="0" err="1" smtClean="0"/>
              <a:t>disparait</a:t>
            </a:r>
            <a:r>
              <a:rPr lang="en-US" dirty="0" smtClean="0"/>
              <a:t> au moment de</a:t>
            </a:r>
          </a:p>
          <a:p>
            <a:r>
              <a:rPr lang="en-US" dirty="0" smtClean="0"/>
              <a:t>la capture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</a:t>
            </a:r>
            <a:r>
              <a:rPr lang="en-US" dirty="0" err="1"/>
              <a:t>durant</a:t>
            </a:r>
            <a:r>
              <a:rPr lang="en-US" dirty="0"/>
              <a:t> la </a:t>
            </a:r>
            <a:r>
              <a:rPr lang="en-US" dirty="0" err="1"/>
              <a:t>montée</a:t>
            </a:r>
            <a:r>
              <a:rPr lang="en-US" dirty="0"/>
              <a:t> </a:t>
            </a:r>
            <a:r>
              <a:rPr lang="en-US" dirty="0" err="1"/>
              <a:t>initiale</a:t>
            </a:r>
            <a:endParaRPr lang="en-US" dirty="0"/>
          </a:p>
        </p:txBody>
      </p:sp>
      <p:sp>
        <p:nvSpPr>
          <p:cNvPr id="49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05D55-D3CA-AF49-AC8F-84674BEBD749}" type="slidenum">
              <a:rPr lang="en-US"/>
              <a:pPr/>
              <a:t>29</a:t>
            </a:fld>
            <a:endParaRPr lang="en-US"/>
          </a:p>
        </p:txBody>
      </p:sp>
      <p:sp>
        <p:nvSpPr>
          <p:cNvPr id="306179" name="Rectangle 3"/>
          <p:cNvSpPr>
            <a:spLocks noChangeArrowheads="1"/>
          </p:cNvSpPr>
          <p:nvPr/>
        </p:nvSpPr>
        <p:spPr bwMode="auto">
          <a:xfrm>
            <a:off x="728663" y="233362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180" name="Text Box 4"/>
          <p:cNvSpPr txBox="1">
            <a:spLocks noChangeArrowheads="1"/>
          </p:cNvSpPr>
          <p:nvPr/>
        </p:nvSpPr>
        <p:spPr bwMode="auto">
          <a:xfrm>
            <a:off x="7508875" y="247332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06181" name="Text Box 5"/>
          <p:cNvSpPr txBox="1">
            <a:spLocks noChangeArrowheads="1"/>
          </p:cNvSpPr>
          <p:nvPr/>
        </p:nvSpPr>
        <p:spPr bwMode="auto">
          <a:xfrm>
            <a:off x="6642100" y="247173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06182" name="Text Box 6"/>
          <p:cNvSpPr txBox="1">
            <a:spLocks noChangeArrowheads="1"/>
          </p:cNvSpPr>
          <p:nvPr/>
        </p:nvSpPr>
        <p:spPr bwMode="auto">
          <a:xfrm>
            <a:off x="6400800" y="305593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06183" name="Text Box 7"/>
          <p:cNvSpPr txBox="1">
            <a:spLocks noChangeArrowheads="1"/>
          </p:cNvSpPr>
          <p:nvPr/>
        </p:nvSpPr>
        <p:spPr bwMode="auto">
          <a:xfrm>
            <a:off x="6423025" y="375602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06184" name="Text Box 8"/>
          <p:cNvSpPr txBox="1">
            <a:spLocks noChangeArrowheads="1"/>
          </p:cNvSpPr>
          <p:nvPr/>
        </p:nvSpPr>
        <p:spPr bwMode="auto">
          <a:xfrm>
            <a:off x="858838" y="383222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06185" name="Text Box 9"/>
          <p:cNvSpPr txBox="1">
            <a:spLocks noChangeArrowheads="1"/>
          </p:cNvSpPr>
          <p:nvPr/>
        </p:nvSpPr>
        <p:spPr bwMode="auto">
          <a:xfrm>
            <a:off x="1666875" y="385921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6186" name="Text Box 10"/>
          <p:cNvSpPr txBox="1">
            <a:spLocks noChangeArrowheads="1"/>
          </p:cNvSpPr>
          <p:nvPr/>
        </p:nvSpPr>
        <p:spPr bwMode="auto">
          <a:xfrm>
            <a:off x="2625725" y="387191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6187" name="Text Box 11"/>
          <p:cNvSpPr txBox="1">
            <a:spLocks noChangeArrowheads="1"/>
          </p:cNvSpPr>
          <p:nvPr/>
        </p:nvSpPr>
        <p:spPr bwMode="auto">
          <a:xfrm>
            <a:off x="3584575" y="385921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06188" name="Text Box 12"/>
          <p:cNvSpPr txBox="1">
            <a:spLocks noChangeArrowheads="1"/>
          </p:cNvSpPr>
          <p:nvPr/>
        </p:nvSpPr>
        <p:spPr bwMode="auto">
          <a:xfrm>
            <a:off x="4559300" y="384651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06189" name="Text Box 13"/>
          <p:cNvSpPr txBox="1">
            <a:spLocks noChangeArrowheads="1"/>
          </p:cNvSpPr>
          <p:nvPr/>
        </p:nvSpPr>
        <p:spPr bwMode="auto">
          <a:xfrm>
            <a:off x="5537200" y="383222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6190" name="Text Box 14"/>
          <p:cNvSpPr txBox="1">
            <a:spLocks noChangeArrowheads="1"/>
          </p:cNvSpPr>
          <p:nvPr/>
        </p:nvSpPr>
        <p:spPr bwMode="auto">
          <a:xfrm>
            <a:off x="895350" y="327660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06191" name="Text Box 15"/>
          <p:cNvSpPr txBox="1">
            <a:spLocks noChangeArrowheads="1"/>
          </p:cNvSpPr>
          <p:nvPr/>
        </p:nvSpPr>
        <p:spPr bwMode="auto">
          <a:xfrm>
            <a:off x="1289050" y="328771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06192" name="Text Box 16"/>
          <p:cNvSpPr txBox="1">
            <a:spLocks noChangeArrowheads="1"/>
          </p:cNvSpPr>
          <p:nvPr/>
        </p:nvSpPr>
        <p:spPr bwMode="auto">
          <a:xfrm>
            <a:off x="1909763" y="2540000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6193" name="Text Box 17"/>
          <p:cNvSpPr txBox="1">
            <a:spLocks noChangeArrowheads="1"/>
          </p:cNvSpPr>
          <p:nvPr/>
        </p:nvSpPr>
        <p:spPr bwMode="auto">
          <a:xfrm>
            <a:off x="2835275" y="253841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06194" name="Text Box 18"/>
          <p:cNvSpPr txBox="1">
            <a:spLocks noChangeArrowheads="1"/>
          </p:cNvSpPr>
          <p:nvPr/>
        </p:nvSpPr>
        <p:spPr bwMode="auto">
          <a:xfrm>
            <a:off x="3552825" y="2522538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6195" name="Text Box 19"/>
          <p:cNvSpPr txBox="1">
            <a:spLocks noChangeArrowheads="1"/>
          </p:cNvSpPr>
          <p:nvPr/>
        </p:nvSpPr>
        <p:spPr bwMode="auto">
          <a:xfrm>
            <a:off x="4368800" y="256540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06196" name="Text Box 20"/>
          <p:cNvSpPr txBox="1">
            <a:spLocks noChangeArrowheads="1"/>
          </p:cNvSpPr>
          <p:nvPr/>
        </p:nvSpPr>
        <p:spPr bwMode="auto">
          <a:xfrm>
            <a:off x="5027613" y="2486025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3500</a:t>
            </a:r>
          </a:p>
        </p:txBody>
      </p:sp>
      <p:sp>
        <p:nvSpPr>
          <p:cNvPr id="306197" name="Oval 21"/>
          <p:cNvSpPr>
            <a:spLocks noChangeArrowheads="1"/>
          </p:cNvSpPr>
          <p:nvPr/>
        </p:nvSpPr>
        <p:spPr bwMode="auto">
          <a:xfrm>
            <a:off x="7356475" y="312420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198" name="Oval 22"/>
          <p:cNvSpPr>
            <a:spLocks noChangeArrowheads="1"/>
          </p:cNvSpPr>
          <p:nvPr/>
        </p:nvSpPr>
        <p:spPr bwMode="auto">
          <a:xfrm>
            <a:off x="7566025" y="330993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06199" name="Text Box 23"/>
          <p:cNvSpPr txBox="1">
            <a:spLocks noChangeArrowheads="1"/>
          </p:cNvSpPr>
          <p:nvPr/>
        </p:nvSpPr>
        <p:spPr bwMode="auto">
          <a:xfrm>
            <a:off x="4876800" y="291941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06200" name="Text Box 24"/>
          <p:cNvSpPr txBox="1">
            <a:spLocks noChangeArrowheads="1"/>
          </p:cNvSpPr>
          <p:nvPr/>
        </p:nvSpPr>
        <p:spPr bwMode="auto">
          <a:xfrm>
            <a:off x="784225" y="242411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06201" name="Rectangle 25"/>
          <p:cNvSpPr>
            <a:spLocks noChangeArrowheads="1"/>
          </p:cNvSpPr>
          <p:nvPr/>
        </p:nvSpPr>
        <p:spPr bwMode="auto">
          <a:xfrm>
            <a:off x="5508625" y="38766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02" name="Rectangle 26"/>
          <p:cNvSpPr>
            <a:spLocks noChangeArrowheads="1"/>
          </p:cNvSpPr>
          <p:nvPr/>
        </p:nvSpPr>
        <p:spPr bwMode="auto">
          <a:xfrm>
            <a:off x="819150" y="38957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03" name="Rectangle 27"/>
          <p:cNvSpPr>
            <a:spLocks noChangeArrowheads="1"/>
          </p:cNvSpPr>
          <p:nvPr/>
        </p:nvSpPr>
        <p:spPr bwMode="auto">
          <a:xfrm>
            <a:off x="1720850" y="389413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04" name="Rectangle 28"/>
          <p:cNvSpPr>
            <a:spLocks noChangeArrowheads="1"/>
          </p:cNvSpPr>
          <p:nvPr/>
        </p:nvSpPr>
        <p:spPr bwMode="auto">
          <a:xfrm>
            <a:off x="2659063" y="389413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05" name="Rectangle 29"/>
          <p:cNvSpPr>
            <a:spLocks noChangeArrowheads="1"/>
          </p:cNvSpPr>
          <p:nvPr/>
        </p:nvSpPr>
        <p:spPr bwMode="auto">
          <a:xfrm>
            <a:off x="3598863" y="38957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06" name="Rectangle 30"/>
          <p:cNvSpPr>
            <a:spLocks noChangeArrowheads="1"/>
          </p:cNvSpPr>
          <p:nvPr/>
        </p:nvSpPr>
        <p:spPr bwMode="auto">
          <a:xfrm>
            <a:off x="4562475" y="389413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07" name="Rectangle 31"/>
          <p:cNvSpPr>
            <a:spLocks noChangeArrowheads="1"/>
          </p:cNvSpPr>
          <p:nvPr/>
        </p:nvSpPr>
        <p:spPr bwMode="auto">
          <a:xfrm>
            <a:off x="6362700" y="300037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08" name="Rectangle 32"/>
          <p:cNvSpPr>
            <a:spLocks noChangeArrowheads="1"/>
          </p:cNvSpPr>
          <p:nvPr/>
        </p:nvSpPr>
        <p:spPr bwMode="auto">
          <a:xfrm>
            <a:off x="6448425" y="308768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09" name="Rectangle 33"/>
          <p:cNvSpPr>
            <a:spLocks noChangeArrowheads="1"/>
          </p:cNvSpPr>
          <p:nvPr/>
        </p:nvSpPr>
        <p:spPr bwMode="auto">
          <a:xfrm>
            <a:off x="6465888" y="380841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10" name="Rectangle 34"/>
          <p:cNvSpPr>
            <a:spLocks noChangeArrowheads="1"/>
          </p:cNvSpPr>
          <p:nvPr/>
        </p:nvSpPr>
        <p:spPr bwMode="auto">
          <a:xfrm>
            <a:off x="6696075" y="250666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11" name="Rectangle 35"/>
          <p:cNvSpPr>
            <a:spLocks noChangeArrowheads="1"/>
          </p:cNvSpPr>
          <p:nvPr/>
        </p:nvSpPr>
        <p:spPr bwMode="auto">
          <a:xfrm>
            <a:off x="7577138" y="249872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12" name="Rectangle 36"/>
          <p:cNvSpPr>
            <a:spLocks noChangeArrowheads="1"/>
          </p:cNvSpPr>
          <p:nvPr/>
        </p:nvSpPr>
        <p:spPr bwMode="auto">
          <a:xfrm>
            <a:off x="1901825" y="247015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13" name="Rectangle 37"/>
          <p:cNvSpPr>
            <a:spLocks noChangeArrowheads="1"/>
          </p:cNvSpPr>
          <p:nvPr/>
        </p:nvSpPr>
        <p:spPr bwMode="auto">
          <a:xfrm>
            <a:off x="2781300" y="255587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14" name="Oval 38"/>
          <p:cNvSpPr>
            <a:spLocks noChangeArrowheads="1"/>
          </p:cNvSpPr>
          <p:nvPr/>
        </p:nvSpPr>
        <p:spPr bwMode="auto">
          <a:xfrm>
            <a:off x="1173163" y="301307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15" name="AutoShape 39"/>
          <p:cNvSpPr>
            <a:spLocks noChangeArrowheads="1"/>
          </p:cNvSpPr>
          <p:nvPr/>
        </p:nvSpPr>
        <p:spPr bwMode="auto">
          <a:xfrm>
            <a:off x="4460875" y="250507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16" name="AutoShape 40"/>
          <p:cNvSpPr>
            <a:spLocks noChangeArrowheads="1"/>
          </p:cNvSpPr>
          <p:nvPr/>
        </p:nvSpPr>
        <p:spPr bwMode="auto">
          <a:xfrm rot="11142331">
            <a:off x="4465638" y="314007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6217" name="Text Box 41"/>
          <p:cNvSpPr txBox="1">
            <a:spLocks noChangeArrowheads="1"/>
          </p:cNvSpPr>
          <p:nvPr/>
        </p:nvSpPr>
        <p:spPr bwMode="auto">
          <a:xfrm>
            <a:off x="679450" y="2903538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06220" name="AutoShape 44"/>
          <p:cNvSpPr>
            <a:spLocks noChangeArrowheads="1"/>
          </p:cNvSpPr>
          <p:nvPr/>
        </p:nvSpPr>
        <p:spPr bwMode="auto">
          <a:xfrm>
            <a:off x="384175" y="1673225"/>
            <a:ext cx="3357563" cy="493713"/>
          </a:xfrm>
          <a:prstGeom prst="wedgeRectCallout">
            <a:avLst>
              <a:gd name="adj1" fmla="val 89431"/>
              <a:gd name="adj2" fmla="val 13970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6221" name="AutoShape 45"/>
          <p:cNvSpPr>
            <a:spLocks noChangeArrowheads="1"/>
          </p:cNvSpPr>
          <p:nvPr/>
        </p:nvSpPr>
        <p:spPr bwMode="auto">
          <a:xfrm>
            <a:off x="487363" y="4749800"/>
            <a:ext cx="4587875" cy="1077913"/>
          </a:xfrm>
          <a:prstGeom prst="wedgeRectCallout">
            <a:avLst>
              <a:gd name="adj1" fmla="val 20069"/>
              <a:gd name="adj2" fmla="val -21759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6224" name="Text Box 48"/>
          <p:cNvSpPr txBox="1">
            <a:spLocks noChangeArrowheads="1"/>
          </p:cNvSpPr>
          <p:nvPr/>
        </p:nvSpPr>
        <p:spPr bwMode="auto">
          <a:xfrm>
            <a:off x="929649" y="1727200"/>
            <a:ext cx="214222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Altitude </a:t>
            </a:r>
            <a:r>
              <a:rPr lang="en-US" dirty="0" err="1" smtClean="0"/>
              <a:t>désirée</a:t>
            </a:r>
            <a:endParaRPr lang="en-US" dirty="0"/>
          </a:p>
        </p:txBody>
      </p:sp>
      <p:sp>
        <p:nvSpPr>
          <p:cNvPr id="306225" name="Text Box 49"/>
          <p:cNvSpPr txBox="1">
            <a:spLocks noChangeArrowheads="1"/>
          </p:cNvSpPr>
          <p:nvPr/>
        </p:nvSpPr>
        <p:spPr bwMode="auto">
          <a:xfrm>
            <a:off x="573088" y="4860925"/>
            <a:ext cx="419564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VS </a:t>
            </a:r>
            <a:r>
              <a:rPr lang="en-US" dirty="0" smtClean="0">
                <a:sym typeface="Wingdings"/>
              </a:rPr>
              <a:t> ALT </a:t>
            </a:r>
            <a:r>
              <a:rPr lang="en-US" dirty="0" err="1" smtClean="0">
                <a:sym typeface="Wingdings"/>
              </a:rPr>
              <a:t>confirmant</a:t>
            </a:r>
            <a:r>
              <a:rPr lang="en-US" dirty="0" smtClean="0">
                <a:sym typeface="Wingdings"/>
              </a:rPr>
              <a:t> la capture</a:t>
            </a:r>
          </a:p>
          <a:p>
            <a:r>
              <a:rPr lang="en-US" dirty="0" smtClean="0">
                <a:sym typeface="Wingdings"/>
              </a:rPr>
              <a:t>de </a:t>
            </a:r>
            <a:r>
              <a:rPr lang="en-US" dirty="0" err="1" smtClean="0">
                <a:sym typeface="Wingdings"/>
              </a:rPr>
              <a:t>l’altitude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présélectionnée</a:t>
            </a:r>
            <a:endParaRPr lang="en-US" dirty="0"/>
          </a:p>
        </p:txBody>
      </p:sp>
      <p:sp>
        <p:nvSpPr>
          <p:cNvPr id="306226" name="AutoShape 50"/>
          <p:cNvSpPr>
            <a:spLocks noChangeArrowheads="1"/>
          </p:cNvSpPr>
          <p:nvPr/>
        </p:nvSpPr>
        <p:spPr bwMode="auto">
          <a:xfrm>
            <a:off x="5543550" y="4949825"/>
            <a:ext cx="3257550" cy="1154113"/>
          </a:xfrm>
          <a:prstGeom prst="wedgeRectCallout">
            <a:avLst>
              <a:gd name="adj1" fmla="val -90593"/>
              <a:gd name="adj2" fmla="val -1948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6227" name="Text Box 51"/>
          <p:cNvSpPr txBox="1">
            <a:spLocks noChangeArrowheads="1"/>
          </p:cNvSpPr>
          <p:nvPr/>
        </p:nvSpPr>
        <p:spPr bwMode="auto">
          <a:xfrm>
            <a:off x="5516563" y="5033963"/>
            <a:ext cx="307250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ALT ARM </a:t>
            </a:r>
            <a:r>
              <a:rPr lang="en-US" dirty="0" err="1" smtClean="0"/>
              <a:t>disparait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endParaRPr lang="en-US" dirty="0" smtClean="0"/>
          </a:p>
          <a:p>
            <a:r>
              <a:rPr lang="en-US" dirty="0" err="1" smtClean="0"/>
              <a:t>fois</a:t>
            </a:r>
            <a:r>
              <a:rPr lang="en-US" dirty="0" smtClean="0"/>
              <a:t> la capture effective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smtClean="0"/>
              <a:t>Remarque</a:t>
            </a:r>
            <a:endParaRPr lang="fr-FR" sz="3200"/>
          </a:p>
        </p:txBody>
      </p:sp>
      <p:sp>
        <p:nvSpPr>
          <p:cNvPr id="267267" name="Rectangle 1027"/>
          <p:cNvSpPr>
            <a:spLocks noGrp="1" noChangeArrowheads="1"/>
          </p:cNvSpPr>
          <p:nvPr>
            <p:ph idx="1"/>
          </p:nvPr>
        </p:nvSpPr>
        <p:spPr>
          <a:xfrm>
            <a:off x="415925" y="1593850"/>
            <a:ext cx="8310563" cy="4840288"/>
          </a:xfrm>
        </p:spPr>
        <p:txBody>
          <a:bodyPr/>
          <a:lstStyle/>
          <a:p>
            <a:r>
              <a:rPr lang="en-US" sz="2400" dirty="0" smtClean="0"/>
              <a:t>A tout moment, en mode VS, </a:t>
            </a:r>
            <a:r>
              <a:rPr lang="en-US" sz="2400" dirty="0" err="1" smtClean="0"/>
              <a:t>l’altitude</a:t>
            </a:r>
            <a:r>
              <a:rPr lang="en-US" sz="2400" dirty="0" smtClean="0"/>
              <a:t> </a:t>
            </a:r>
            <a:r>
              <a:rPr lang="en-US" sz="2400" dirty="0" err="1" smtClean="0"/>
              <a:t>instantanée</a:t>
            </a:r>
            <a:r>
              <a:rPr lang="en-US" sz="2400" dirty="0" smtClean="0"/>
              <a:t> </a:t>
            </a:r>
            <a:r>
              <a:rPr lang="en-US" sz="2400" dirty="0" err="1" smtClean="0"/>
              <a:t>peut</a:t>
            </a:r>
            <a:endParaRPr lang="en-US" sz="2400" dirty="0" smtClean="0"/>
          </a:p>
          <a:p>
            <a:pPr marL="0" indent="0">
              <a:buNone/>
            </a:pP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capturée</a:t>
            </a:r>
            <a:r>
              <a:rPr lang="en-US" dirty="0" smtClean="0"/>
              <a:t> en </a:t>
            </a:r>
            <a:r>
              <a:rPr lang="en-US" dirty="0" err="1" smtClean="0"/>
              <a:t>appuyant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ALT (</a:t>
            </a:r>
            <a:r>
              <a:rPr lang="en-US" dirty="0" err="1" smtClean="0"/>
              <a:t>basculant</a:t>
            </a:r>
            <a:r>
              <a:rPr lang="en-US" dirty="0" smtClean="0"/>
              <a:t> de fait en mode ALT).</a:t>
            </a:r>
            <a:endParaRPr lang="en-US" sz="2400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314A-2E87-864F-B0D1-9B649EBDB578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Indications </a:t>
            </a:r>
            <a:r>
              <a:rPr lang="en-US" dirty="0" err="1" smtClean="0"/>
              <a:t>durant</a:t>
            </a:r>
            <a:r>
              <a:rPr lang="en-US" dirty="0" smtClean="0"/>
              <a:t> la </a:t>
            </a:r>
            <a:r>
              <a:rPr lang="en-US" dirty="0" err="1" smtClean="0"/>
              <a:t>descente</a:t>
            </a:r>
            <a:endParaRPr lang="en-US" dirty="0"/>
          </a:p>
        </p:txBody>
      </p:sp>
      <p:sp>
        <p:nvSpPr>
          <p:cNvPr id="5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0E56-3D32-2242-8A6D-711FAC6907F0}" type="slidenum">
              <a:rPr lang="en-US"/>
              <a:pPr/>
              <a:t>31</a:t>
            </a:fld>
            <a:endParaRPr lang="en-US"/>
          </a:p>
        </p:txBody>
      </p:sp>
      <p:sp>
        <p:nvSpPr>
          <p:cNvPr id="311299" name="Rectangle 3"/>
          <p:cNvSpPr>
            <a:spLocks noChangeArrowheads="1"/>
          </p:cNvSpPr>
          <p:nvPr/>
        </p:nvSpPr>
        <p:spPr bwMode="auto">
          <a:xfrm>
            <a:off x="728663" y="2428875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00" name="Text Box 4"/>
          <p:cNvSpPr txBox="1">
            <a:spLocks noChangeArrowheads="1"/>
          </p:cNvSpPr>
          <p:nvPr/>
        </p:nvSpPr>
        <p:spPr bwMode="auto">
          <a:xfrm>
            <a:off x="7508875" y="2568575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11301" name="Text Box 5"/>
          <p:cNvSpPr txBox="1">
            <a:spLocks noChangeArrowheads="1"/>
          </p:cNvSpPr>
          <p:nvPr/>
        </p:nvSpPr>
        <p:spPr bwMode="auto">
          <a:xfrm>
            <a:off x="6642100" y="25669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11302" name="Text Box 6"/>
          <p:cNvSpPr txBox="1">
            <a:spLocks noChangeArrowheads="1"/>
          </p:cNvSpPr>
          <p:nvPr/>
        </p:nvSpPr>
        <p:spPr bwMode="auto">
          <a:xfrm>
            <a:off x="6400800" y="3151188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11303" name="Text Box 7"/>
          <p:cNvSpPr txBox="1">
            <a:spLocks noChangeArrowheads="1"/>
          </p:cNvSpPr>
          <p:nvPr/>
        </p:nvSpPr>
        <p:spPr bwMode="auto">
          <a:xfrm>
            <a:off x="6423025" y="38512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11304" name="Text Box 8"/>
          <p:cNvSpPr txBox="1">
            <a:spLocks noChangeArrowheads="1"/>
          </p:cNvSpPr>
          <p:nvPr/>
        </p:nvSpPr>
        <p:spPr bwMode="auto">
          <a:xfrm>
            <a:off x="858838" y="3927475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11305" name="Text Box 9"/>
          <p:cNvSpPr txBox="1">
            <a:spLocks noChangeArrowheads="1"/>
          </p:cNvSpPr>
          <p:nvPr/>
        </p:nvSpPr>
        <p:spPr bwMode="auto">
          <a:xfrm>
            <a:off x="1666875" y="39544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11306" name="Text Box 10"/>
          <p:cNvSpPr txBox="1">
            <a:spLocks noChangeArrowheads="1"/>
          </p:cNvSpPr>
          <p:nvPr/>
        </p:nvSpPr>
        <p:spPr bwMode="auto">
          <a:xfrm>
            <a:off x="2625725" y="39671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11307" name="Text Box 11"/>
          <p:cNvSpPr txBox="1">
            <a:spLocks noChangeArrowheads="1"/>
          </p:cNvSpPr>
          <p:nvPr/>
        </p:nvSpPr>
        <p:spPr bwMode="auto">
          <a:xfrm>
            <a:off x="3584575" y="39544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11308" name="Text Box 12"/>
          <p:cNvSpPr txBox="1">
            <a:spLocks noChangeArrowheads="1"/>
          </p:cNvSpPr>
          <p:nvPr/>
        </p:nvSpPr>
        <p:spPr bwMode="auto">
          <a:xfrm>
            <a:off x="4559300" y="3941763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11309" name="Text Box 13"/>
          <p:cNvSpPr txBox="1">
            <a:spLocks noChangeArrowheads="1"/>
          </p:cNvSpPr>
          <p:nvPr/>
        </p:nvSpPr>
        <p:spPr bwMode="auto">
          <a:xfrm>
            <a:off x="5537200" y="3927475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11310" name="Text Box 14"/>
          <p:cNvSpPr txBox="1">
            <a:spLocks noChangeArrowheads="1"/>
          </p:cNvSpPr>
          <p:nvPr/>
        </p:nvSpPr>
        <p:spPr bwMode="auto">
          <a:xfrm>
            <a:off x="895350" y="3371850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11311" name="Text Box 15"/>
          <p:cNvSpPr txBox="1">
            <a:spLocks noChangeArrowheads="1"/>
          </p:cNvSpPr>
          <p:nvPr/>
        </p:nvSpPr>
        <p:spPr bwMode="auto">
          <a:xfrm>
            <a:off x="1289050" y="3382963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11312" name="Text Box 16"/>
          <p:cNvSpPr txBox="1">
            <a:spLocks noChangeArrowheads="1"/>
          </p:cNvSpPr>
          <p:nvPr/>
        </p:nvSpPr>
        <p:spPr bwMode="auto">
          <a:xfrm>
            <a:off x="1909763" y="2635250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11313" name="Text Box 17"/>
          <p:cNvSpPr txBox="1">
            <a:spLocks noChangeArrowheads="1"/>
          </p:cNvSpPr>
          <p:nvPr/>
        </p:nvSpPr>
        <p:spPr bwMode="auto">
          <a:xfrm>
            <a:off x="2835275" y="263366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11314" name="Text Box 18"/>
          <p:cNvSpPr txBox="1">
            <a:spLocks noChangeArrowheads="1"/>
          </p:cNvSpPr>
          <p:nvPr/>
        </p:nvSpPr>
        <p:spPr bwMode="auto">
          <a:xfrm>
            <a:off x="3552825" y="2617788"/>
            <a:ext cx="555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VS</a:t>
            </a:r>
          </a:p>
        </p:txBody>
      </p:sp>
      <p:sp>
        <p:nvSpPr>
          <p:cNvPr id="311315" name="Text Box 19"/>
          <p:cNvSpPr txBox="1">
            <a:spLocks noChangeArrowheads="1"/>
          </p:cNvSpPr>
          <p:nvPr/>
        </p:nvSpPr>
        <p:spPr bwMode="auto">
          <a:xfrm>
            <a:off x="4368800" y="2660650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11316" name="Text Box 20"/>
          <p:cNvSpPr txBox="1">
            <a:spLocks noChangeArrowheads="1"/>
          </p:cNvSpPr>
          <p:nvPr/>
        </p:nvSpPr>
        <p:spPr bwMode="auto">
          <a:xfrm>
            <a:off x="5027613" y="2581275"/>
            <a:ext cx="7445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-300</a:t>
            </a:r>
          </a:p>
        </p:txBody>
      </p:sp>
      <p:sp>
        <p:nvSpPr>
          <p:cNvPr id="311317" name="Oval 21"/>
          <p:cNvSpPr>
            <a:spLocks noChangeArrowheads="1"/>
          </p:cNvSpPr>
          <p:nvPr/>
        </p:nvSpPr>
        <p:spPr bwMode="auto">
          <a:xfrm>
            <a:off x="7356475" y="3219450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18" name="Oval 22"/>
          <p:cNvSpPr>
            <a:spLocks noChangeArrowheads="1"/>
          </p:cNvSpPr>
          <p:nvPr/>
        </p:nvSpPr>
        <p:spPr bwMode="auto">
          <a:xfrm>
            <a:off x="7566025" y="3405188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11319" name="Text Box 23"/>
          <p:cNvSpPr txBox="1">
            <a:spLocks noChangeArrowheads="1"/>
          </p:cNvSpPr>
          <p:nvPr/>
        </p:nvSpPr>
        <p:spPr bwMode="auto">
          <a:xfrm>
            <a:off x="4876800" y="3014663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11320" name="Text Box 24"/>
          <p:cNvSpPr txBox="1">
            <a:spLocks noChangeArrowheads="1"/>
          </p:cNvSpPr>
          <p:nvPr/>
        </p:nvSpPr>
        <p:spPr bwMode="auto">
          <a:xfrm>
            <a:off x="784225" y="2519363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11321" name="Rectangle 25"/>
          <p:cNvSpPr>
            <a:spLocks noChangeArrowheads="1"/>
          </p:cNvSpPr>
          <p:nvPr/>
        </p:nvSpPr>
        <p:spPr bwMode="auto">
          <a:xfrm>
            <a:off x="5508625" y="397192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22" name="Rectangle 26"/>
          <p:cNvSpPr>
            <a:spLocks noChangeArrowheads="1"/>
          </p:cNvSpPr>
          <p:nvPr/>
        </p:nvSpPr>
        <p:spPr bwMode="auto">
          <a:xfrm>
            <a:off x="819150" y="3990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23" name="Rectangle 27"/>
          <p:cNvSpPr>
            <a:spLocks noChangeArrowheads="1"/>
          </p:cNvSpPr>
          <p:nvPr/>
        </p:nvSpPr>
        <p:spPr bwMode="auto">
          <a:xfrm>
            <a:off x="1720850" y="3989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24" name="Rectangle 28"/>
          <p:cNvSpPr>
            <a:spLocks noChangeArrowheads="1"/>
          </p:cNvSpPr>
          <p:nvPr/>
        </p:nvSpPr>
        <p:spPr bwMode="auto">
          <a:xfrm>
            <a:off x="2659063" y="3989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25" name="Rectangle 29"/>
          <p:cNvSpPr>
            <a:spLocks noChangeArrowheads="1"/>
          </p:cNvSpPr>
          <p:nvPr/>
        </p:nvSpPr>
        <p:spPr bwMode="auto">
          <a:xfrm>
            <a:off x="3598863" y="3990975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26" name="Rectangle 30"/>
          <p:cNvSpPr>
            <a:spLocks noChangeArrowheads="1"/>
          </p:cNvSpPr>
          <p:nvPr/>
        </p:nvSpPr>
        <p:spPr bwMode="auto">
          <a:xfrm>
            <a:off x="4562475" y="3989388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27" name="Rectangle 31"/>
          <p:cNvSpPr>
            <a:spLocks noChangeArrowheads="1"/>
          </p:cNvSpPr>
          <p:nvPr/>
        </p:nvSpPr>
        <p:spPr bwMode="auto">
          <a:xfrm>
            <a:off x="6362700" y="3095625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28" name="Rectangle 32"/>
          <p:cNvSpPr>
            <a:spLocks noChangeArrowheads="1"/>
          </p:cNvSpPr>
          <p:nvPr/>
        </p:nvSpPr>
        <p:spPr bwMode="auto">
          <a:xfrm>
            <a:off x="6448425" y="3182938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29" name="Rectangle 33"/>
          <p:cNvSpPr>
            <a:spLocks noChangeArrowheads="1"/>
          </p:cNvSpPr>
          <p:nvPr/>
        </p:nvSpPr>
        <p:spPr bwMode="auto">
          <a:xfrm>
            <a:off x="6465888" y="3903663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30" name="Rectangle 34"/>
          <p:cNvSpPr>
            <a:spLocks noChangeArrowheads="1"/>
          </p:cNvSpPr>
          <p:nvPr/>
        </p:nvSpPr>
        <p:spPr bwMode="auto">
          <a:xfrm>
            <a:off x="6696075" y="2601913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31" name="Rectangle 35"/>
          <p:cNvSpPr>
            <a:spLocks noChangeArrowheads="1"/>
          </p:cNvSpPr>
          <p:nvPr/>
        </p:nvSpPr>
        <p:spPr bwMode="auto">
          <a:xfrm>
            <a:off x="7577138" y="2593975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32" name="Rectangle 36"/>
          <p:cNvSpPr>
            <a:spLocks noChangeArrowheads="1"/>
          </p:cNvSpPr>
          <p:nvPr/>
        </p:nvSpPr>
        <p:spPr bwMode="auto">
          <a:xfrm>
            <a:off x="1901825" y="2565400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33" name="Rectangle 37"/>
          <p:cNvSpPr>
            <a:spLocks noChangeArrowheads="1"/>
          </p:cNvSpPr>
          <p:nvPr/>
        </p:nvSpPr>
        <p:spPr bwMode="auto">
          <a:xfrm>
            <a:off x="2781300" y="2651125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34" name="Oval 38"/>
          <p:cNvSpPr>
            <a:spLocks noChangeArrowheads="1"/>
          </p:cNvSpPr>
          <p:nvPr/>
        </p:nvSpPr>
        <p:spPr bwMode="auto">
          <a:xfrm>
            <a:off x="1173163" y="3108325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35" name="AutoShape 39"/>
          <p:cNvSpPr>
            <a:spLocks noChangeArrowheads="1"/>
          </p:cNvSpPr>
          <p:nvPr/>
        </p:nvSpPr>
        <p:spPr bwMode="auto">
          <a:xfrm>
            <a:off x="4460875" y="2600325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36" name="AutoShape 40"/>
          <p:cNvSpPr>
            <a:spLocks noChangeArrowheads="1"/>
          </p:cNvSpPr>
          <p:nvPr/>
        </p:nvSpPr>
        <p:spPr bwMode="auto">
          <a:xfrm rot="11142331">
            <a:off x="4465638" y="3235325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1337" name="Text Box 41"/>
          <p:cNvSpPr txBox="1">
            <a:spLocks noChangeArrowheads="1"/>
          </p:cNvSpPr>
          <p:nvPr/>
        </p:nvSpPr>
        <p:spPr bwMode="auto">
          <a:xfrm>
            <a:off x="679450" y="4030663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11338" name="Text Box 42"/>
          <p:cNvSpPr txBox="1">
            <a:spLocks noChangeArrowheads="1"/>
          </p:cNvSpPr>
          <p:nvPr/>
        </p:nvSpPr>
        <p:spPr bwMode="auto">
          <a:xfrm>
            <a:off x="3392488" y="3143250"/>
            <a:ext cx="6969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11339" name="WordArt 43"/>
          <p:cNvSpPr>
            <a:spLocks noChangeArrowheads="1" noChangeShapeType="1" noTextEdit="1"/>
          </p:cNvSpPr>
          <p:nvPr/>
        </p:nvSpPr>
        <p:spPr bwMode="auto">
          <a:xfrm rot="5400000">
            <a:off x="4052888" y="3278187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11343" name="WordArt 47"/>
          <p:cNvSpPr>
            <a:spLocks noChangeArrowheads="1" noChangeShapeType="1" noTextEdit="1"/>
          </p:cNvSpPr>
          <p:nvPr/>
        </p:nvSpPr>
        <p:spPr bwMode="auto">
          <a:xfrm rot="5400000">
            <a:off x="2951163" y="331946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11344" name="Text Box 48"/>
          <p:cNvSpPr txBox="1">
            <a:spLocks noChangeArrowheads="1"/>
          </p:cNvSpPr>
          <p:nvPr/>
        </p:nvSpPr>
        <p:spPr bwMode="auto">
          <a:xfrm>
            <a:off x="2117725" y="3175000"/>
            <a:ext cx="7572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11348" name="AutoShape 52"/>
          <p:cNvSpPr>
            <a:spLocks noChangeArrowheads="1"/>
          </p:cNvSpPr>
          <p:nvPr/>
        </p:nvSpPr>
        <p:spPr bwMode="auto">
          <a:xfrm>
            <a:off x="5427687" y="4800600"/>
            <a:ext cx="3400401" cy="815975"/>
          </a:xfrm>
          <a:prstGeom prst="wedgeRectCallout">
            <a:avLst>
              <a:gd name="adj1" fmla="val -14519"/>
              <a:gd name="adj2" fmla="val -1330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11340" name="AutoShape 44"/>
          <p:cNvSpPr>
            <a:spLocks noChangeArrowheads="1"/>
          </p:cNvSpPr>
          <p:nvPr/>
        </p:nvSpPr>
        <p:spPr bwMode="auto">
          <a:xfrm>
            <a:off x="5802313" y="1339850"/>
            <a:ext cx="3125787" cy="1006475"/>
          </a:xfrm>
          <a:prstGeom prst="wedgeRectCallout">
            <a:avLst>
              <a:gd name="adj1" fmla="val -54569"/>
              <a:gd name="adj2" fmla="val 889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11349" name="AutoShape 53"/>
          <p:cNvSpPr>
            <a:spLocks noChangeArrowheads="1"/>
          </p:cNvSpPr>
          <p:nvPr/>
        </p:nvSpPr>
        <p:spPr bwMode="auto">
          <a:xfrm>
            <a:off x="3344863" y="5851525"/>
            <a:ext cx="2047875" cy="782638"/>
          </a:xfrm>
          <a:prstGeom prst="wedgeRectCallout">
            <a:avLst>
              <a:gd name="adj1" fmla="val -30310"/>
              <a:gd name="adj2" fmla="val -4092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11351" name="Text Box 55"/>
          <p:cNvSpPr txBox="1">
            <a:spLocks noChangeArrowheads="1"/>
          </p:cNvSpPr>
          <p:nvPr/>
        </p:nvSpPr>
        <p:spPr bwMode="auto">
          <a:xfrm>
            <a:off x="3548063" y="5984875"/>
            <a:ext cx="134514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Mode VS</a:t>
            </a:r>
            <a:endParaRPr lang="en-US" dirty="0"/>
          </a:p>
        </p:txBody>
      </p:sp>
      <p:sp>
        <p:nvSpPr>
          <p:cNvPr id="311352" name="Text Box 56"/>
          <p:cNvSpPr txBox="1">
            <a:spLocks noChangeArrowheads="1"/>
          </p:cNvSpPr>
          <p:nvPr/>
        </p:nvSpPr>
        <p:spPr bwMode="auto">
          <a:xfrm>
            <a:off x="5395647" y="4819650"/>
            <a:ext cx="353798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/>
              <a:t>Appuyer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DN pour</a:t>
            </a:r>
          </a:p>
          <a:p>
            <a:r>
              <a:rPr lang="en-US" dirty="0" err="1"/>
              <a:t>c</a:t>
            </a:r>
            <a:r>
              <a:rPr lang="en-US" dirty="0" err="1" smtClean="0"/>
              <a:t>hoisir</a:t>
            </a:r>
            <a:r>
              <a:rPr lang="en-US" dirty="0" smtClean="0"/>
              <a:t> le </a:t>
            </a:r>
            <a:r>
              <a:rPr lang="en-US" dirty="0" err="1" smtClean="0"/>
              <a:t>taux</a:t>
            </a:r>
            <a:r>
              <a:rPr lang="en-US" dirty="0" smtClean="0"/>
              <a:t> de </a:t>
            </a:r>
            <a:r>
              <a:rPr lang="en-US" dirty="0" err="1" smtClean="0"/>
              <a:t>descente</a:t>
            </a:r>
            <a:endParaRPr lang="en-US" dirty="0"/>
          </a:p>
        </p:txBody>
      </p:sp>
      <p:sp>
        <p:nvSpPr>
          <p:cNvPr id="311353" name="Text Box 57"/>
          <p:cNvSpPr txBox="1">
            <a:spLocks noChangeArrowheads="1"/>
          </p:cNvSpPr>
          <p:nvPr/>
        </p:nvSpPr>
        <p:spPr bwMode="auto">
          <a:xfrm>
            <a:off x="5808663" y="1458913"/>
            <a:ext cx="248481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/>
              <a:t>Taux</a:t>
            </a:r>
            <a:r>
              <a:rPr lang="en-US" dirty="0" smtClean="0"/>
              <a:t> de </a:t>
            </a:r>
            <a:r>
              <a:rPr lang="en-US" dirty="0" err="1" smtClean="0"/>
              <a:t>descente</a:t>
            </a:r>
            <a:endParaRPr lang="en-US" dirty="0" smtClean="0"/>
          </a:p>
          <a:p>
            <a:r>
              <a:rPr lang="en-US" dirty="0" err="1"/>
              <a:t>a</a:t>
            </a:r>
            <a:r>
              <a:rPr lang="en-US" dirty="0" err="1" smtClean="0"/>
              <a:t>ffiché</a:t>
            </a:r>
            <a:r>
              <a:rPr lang="en-US" dirty="0" smtClean="0"/>
              <a:t> </a:t>
            </a:r>
            <a:r>
              <a:rPr lang="en-US" dirty="0" err="1" smtClean="0"/>
              <a:t>brièvement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Approche</a:t>
            </a:r>
            <a:endParaRPr lang="en-US" sz="32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idx="1"/>
          </p:nvPr>
        </p:nvSpPr>
        <p:spPr>
          <a:xfrm>
            <a:off x="415925" y="1593850"/>
            <a:ext cx="8310563" cy="4840288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Mode </a:t>
            </a:r>
            <a:r>
              <a:rPr lang="en-US" sz="2000" dirty="0" err="1" smtClean="0"/>
              <a:t>approche</a:t>
            </a:r>
            <a:r>
              <a:rPr lang="en-US" sz="2000" dirty="0" smtClean="0"/>
              <a:t> </a:t>
            </a:r>
            <a:r>
              <a:rPr lang="en-US" sz="2000" dirty="0" err="1" smtClean="0"/>
              <a:t>sélectionné</a:t>
            </a:r>
            <a:r>
              <a:rPr lang="en-US" sz="2000" dirty="0" smtClean="0"/>
              <a:t> avec APP.  Capture plus </a:t>
            </a:r>
            <a:r>
              <a:rPr lang="en-US" sz="2000" dirty="0" err="1" smtClean="0"/>
              <a:t>précise</a:t>
            </a:r>
            <a:r>
              <a:rPr lang="en-US" sz="2000" dirty="0" smtClean="0"/>
              <a:t>.</a:t>
            </a:r>
            <a:endParaRPr lang="en-US" sz="2000" dirty="0"/>
          </a:p>
          <a:p>
            <a:r>
              <a:rPr lang="en-US" sz="2000" dirty="0" err="1" smtClean="0"/>
              <a:t>Lors</a:t>
            </a:r>
            <a:r>
              <a:rPr lang="en-US" sz="2000" dirty="0" smtClean="0"/>
              <a:t> du switch du CDI (PFD) de GPS </a:t>
            </a:r>
            <a:r>
              <a:rPr lang="en-US" sz="2000" dirty="0" err="1" smtClean="0"/>
              <a:t>à</a:t>
            </a:r>
            <a:r>
              <a:rPr lang="en-US" sz="2000" dirty="0" smtClean="0"/>
              <a:t> NAV1, </a:t>
            </a:r>
            <a:r>
              <a:rPr lang="en-US" sz="2000" dirty="0" err="1" smtClean="0"/>
              <a:t>l’AP</a:t>
            </a:r>
            <a:r>
              <a:rPr lang="en-US" sz="2000" dirty="0" smtClean="0"/>
              <a:t> </a:t>
            </a:r>
            <a:r>
              <a:rPr lang="en-US" sz="2000" dirty="0" err="1" smtClean="0"/>
              <a:t>passera</a:t>
            </a:r>
            <a:r>
              <a:rPr lang="en-US" sz="2000" dirty="0" smtClean="0"/>
              <a:t> </a:t>
            </a:r>
            <a:r>
              <a:rPr lang="en-US" sz="2000" dirty="0" err="1" smtClean="0"/>
              <a:t>automatiquement</a:t>
            </a:r>
            <a:r>
              <a:rPr lang="en-US" sz="2000" dirty="0" smtClean="0"/>
              <a:t> en mode ROL. Il </a:t>
            </a:r>
            <a:r>
              <a:rPr lang="en-US" sz="2000" dirty="0" err="1" smtClean="0"/>
              <a:t>faudra</a:t>
            </a:r>
            <a:r>
              <a:rPr lang="en-US" sz="2000" dirty="0" smtClean="0"/>
              <a:t> re-</a:t>
            </a:r>
            <a:r>
              <a:rPr lang="en-US" sz="2000" dirty="0" err="1" smtClean="0"/>
              <a:t>sélectionner</a:t>
            </a:r>
            <a:r>
              <a:rPr lang="en-US" sz="2000" dirty="0" smtClean="0"/>
              <a:t> APP </a:t>
            </a:r>
            <a:r>
              <a:rPr lang="en-US" sz="2000" dirty="0" err="1" smtClean="0"/>
              <a:t>une</a:t>
            </a:r>
            <a:r>
              <a:rPr lang="en-US" sz="2000" dirty="0" smtClean="0"/>
              <a:t> </a:t>
            </a:r>
            <a:r>
              <a:rPr lang="en-US" sz="2000" dirty="0" err="1" smtClean="0"/>
              <a:t>fois</a:t>
            </a:r>
            <a:r>
              <a:rPr lang="en-US" sz="2000" dirty="0" smtClean="0"/>
              <a:t> la source CDI </a:t>
            </a:r>
            <a:r>
              <a:rPr lang="en-US" sz="2000" dirty="0" err="1" smtClean="0"/>
              <a:t>appropriée</a:t>
            </a:r>
            <a:r>
              <a:rPr lang="en-US" sz="2000" dirty="0" smtClean="0"/>
              <a:t> </a:t>
            </a:r>
            <a:r>
              <a:rPr lang="en-US" sz="2000" dirty="0" err="1" smtClean="0"/>
              <a:t>sélectionnée</a:t>
            </a:r>
            <a:endParaRPr lang="en-US" sz="2000" dirty="0"/>
          </a:p>
          <a:p>
            <a:r>
              <a:rPr lang="en-US" sz="2000" dirty="0" err="1" smtClean="0"/>
              <a:t>Approche</a:t>
            </a:r>
            <a:r>
              <a:rPr lang="en-US" sz="2000" dirty="0" smtClean="0"/>
              <a:t> de non </a:t>
            </a:r>
            <a:r>
              <a:rPr lang="en-US" sz="2000" dirty="0" err="1" smtClean="0"/>
              <a:t>précision</a:t>
            </a:r>
            <a:endParaRPr lang="en-US" sz="2000" dirty="0"/>
          </a:p>
          <a:p>
            <a:pPr lvl="1"/>
            <a:r>
              <a:rPr lang="en-US" sz="1800" dirty="0" err="1" smtClean="0"/>
              <a:t>Sélectionner</a:t>
            </a:r>
            <a:r>
              <a:rPr lang="en-US" sz="1800" dirty="0" smtClean="0"/>
              <a:t> la MDA </a:t>
            </a:r>
            <a:r>
              <a:rPr lang="en-US" sz="1800" dirty="0" err="1" smtClean="0"/>
              <a:t>dans</a:t>
            </a:r>
            <a:r>
              <a:rPr lang="en-US" sz="1800" dirty="0" smtClean="0"/>
              <a:t> </a:t>
            </a:r>
            <a:r>
              <a:rPr lang="en-US" sz="1800" dirty="0" err="1" smtClean="0"/>
              <a:t>l’alerte</a:t>
            </a:r>
            <a:r>
              <a:rPr lang="en-US" sz="1800" dirty="0" smtClean="0"/>
              <a:t> </a:t>
            </a:r>
            <a:r>
              <a:rPr lang="en-US" sz="1800" dirty="0" err="1" smtClean="0"/>
              <a:t>d’altitude</a:t>
            </a:r>
            <a:r>
              <a:rPr lang="en-US" sz="1800" dirty="0" smtClean="0"/>
              <a:t> (</a:t>
            </a:r>
            <a:r>
              <a:rPr lang="en-US" sz="1800" dirty="0" err="1" smtClean="0"/>
              <a:t>vérifier</a:t>
            </a:r>
            <a:r>
              <a:rPr lang="en-US" sz="1800" dirty="0" smtClean="0"/>
              <a:t> </a:t>
            </a:r>
            <a:r>
              <a:rPr lang="en-US" sz="1800" dirty="0" err="1" smtClean="0"/>
              <a:t>l’armement</a:t>
            </a:r>
            <a:r>
              <a:rPr lang="en-US" sz="1800" dirty="0" smtClean="0"/>
              <a:t>) et </a:t>
            </a:r>
            <a:r>
              <a:rPr lang="en-US" sz="1800" dirty="0" err="1" smtClean="0"/>
              <a:t>dans</a:t>
            </a:r>
            <a:r>
              <a:rPr lang="en-US" sz="1800" dirty="0" smtClean="0"/>
              <a:t> le PFD</a:t>
            </a:r>
            <a:endParaRPr lang="en-US" sz="1800" dirty="0"/>
          </a:p>
          <a:p>
            <a:pPr lvl="1"/>
            <a:r>
              <a:rPr lang="en-US" sz="1800" dirty="0" smtClean="0"/>
              <a:t>Au FAF</a:t>
            </a:r>
            <a:r>
              <a:rPr lang="en-US" sz="1800" dirty="0"/>
              <a:t>, </a:t>
            </a:r>
            <a:r>
              <a:rPr lang="en-US" sz="1800" dirty="0" err="1" smtClean="0"/>
              <a:t>sélectionner</a:t>
            </a:r>
            <a:r>
              <a:rPr lang="en-US" sz="1800" dirty="0" smtClean="0"/>
              <a:t> le mode VS avec la </a:t>
            </a:r>
            <a:r>
              <a:rPr lang="en-US" sz="1800" dirty="0" err="1" smtClean="0"/>
              <a:t>touche</a:t>
            </a:r>
            <a:r>
              <a:rPr lang="en-US" sz="1800" dirty="0" smtClean="0"/>
              <a:t> ALT</a:t>
            </a:r>
            <a:endParaRPr lang="en-US" sz="1800" dirty="0"/>
          </a:p>
          <a:p>
            <a:pPr lvl="1"/>
            <a:r>
              <a:rPr lang="en-US" sz="1800" dirty="0" err="1" smtClean="0"/>
              <a:t>Sélectionner</a:t>
            </a:r>
            <a:r>
              <a:rPr lang="en-US" sz="1800" dirty="0" smtClean="0"/>
              <a:t> le </a:t>
            </a:r>
            <a:r>
              <a:rPr lang="en-US" sz="1800" dirty="0" err="1" smtClean="0"/>
              <a:t>taux</a:t>
            </a:r>
            <a:r>
              <a:rPr lang="en-US" sz="1800" dirty="0" smtClean="0"/>
              <a:t> de </a:t>
            </a:r>
            <a:r>
              <a:rPr lang="en-US" sz="1800" dirty="0" err="1" smtClean="0"/>
              <a:t>descente</a:t>
            </a:r>
            <a:r>
              <a:rPr lang="en-US" sz="1800" dirty="0" smtClean="0"/>
              <a:t> avec DN</a:t>
            </a:r>
            <a:endParaRPr lang="en-US" sz="1800" dirty="0"/>
          </a:p>
          <a:p>
            <a:pPr lvl="1"/>
            <a:r>
              <a:rPr lang="en-US" sz="1800" dirty="0" smtClean="0"/>
              <a:t>Après capture la MDA </a:t>
            </a:r>
            <a:r>
              <a:rPr lang="en-US" sz="1800" dirty="0" err="1" smtClean="0"/>
              <a:t>peut</a:t>
            </a:r>
            <a:r>
              <a:rPr lang="en-US" sz="1800" dirty="0" smtClean="0"/>
              <a:t> </a:t>
            </a:r>
            <a:r>
              <a:rPr lang="en-US" sz="1800" dirty="0" err="1" smtClean="0"/>
              <a:t>être</a:t>
            </a:r>
            <a:r>
              <a:rPr lang="en-US" sz="1800" dirty="0" smtClean="0"/>
              <a:t> </a:t>
            </a:r>
            <a:r>
              <a:rPr lang="en-US" sz="1800" dirty="0" err="1" smtClean="0"/>
              <a:t>finement</a:t>
            </a:r>
            <a:r>
              <a:rPr lang="en-US" sz="1800" dirty="0" smtClean="0"/>
              <a:t> </a:t>
            </a:r>
            <a:r>
              <a:rPr lang="en-US" sz="1800" dirty="0" err="1" smtClean="0"/>
              <a:t>ajustée</a:t>
            </a:r>
            <a:r>
              <a:rPr lang="en-US" sz="1800" dirty="0" smtClean="0"/>
              <a:t> avec les touches UP</a:t>
            </a:r>
            <a:r>
              <a:rPr lang="en-US" sz="1800" dirty="0"/>
              <a:t>/DN </a:t>
            </a:r>
            <a:r>
              <a:rPr lang="en-US" sz="1800" dirty="0" smtClean="0"/>
              <a:t>(</a:t>
            </a:r>
            <a:r>
              <a:rPr lang="en-US" sz="1800" dirty="0" err="1" smtClean="0"/>
              <a:t>incréments</a:t>
            </a:r>
            <a:r>
              <a:rPr lang="en-US" sz="1800" dirty="0" smtClean="0"/>
              <a:t> de 20 </a:t>
            </a:r>
            <a:r>
              <a:rPr lang="en-US" sz="1800" dirty="0" err="1" smtClean="0"/>
              <a:t>pieds</a:t>
            </a:r>
            <a:r>
              <a:rPr lang="en-US" sz="1800" dirty="0" smtClean="0"/>
              <a:t>)</a:t>
            </a:r>
            <a:endParaRPr lang="en-US" sz="1800" dirty="0"/>
          </a:p>
          <a:p>
            <a:r>
              <a:rPr lang="en-US" sz="2000" dirty="0" smtClean="0"/>
              <a:t>ILS</a:t>
            </a:r>
            <a:endParaRPr lang="en-US" sz="2000" dirty="0"/>
          </a:p>
          <a:p>
            <a:pPr lvl="1"/>
            <a:r>
              <a:rPr lang="en-US" sz="1800" dirty="0" err="1" smtClean="0"/>
              <a:t>Sélectionner</a:t>
            </a:r>
            <a:r>
              <a:rPr lang="en-US" sz="1800" dirty="0" smtClean="0"/>
              <a:t> la DH </a:t>
            </a:r>
            <a:r>
              <a:rPr lang="en-US" sz="1800" dirty="0" err="1" smtClean="0"/>
              <a:t>dans</a:t>
            </a:r>
            <a:r>
              <a:rPr lang="en-US" sz="1800" dirty="0" smtClean="0"/>
              <a:t> le PFD</a:t>
            </a:r>
            <a:r>
              <a:rPr lang="en-US" sz="1800" dirty="0"/>
              <a:t>, </a:t>
            </a:r>
            <a:r>
              <a:rPr lang="en-US" sz="1800" dirty="0" err="1" smtClean="0"/>
              <a:t>pré-régler</a:t>
            </a:r>
            <a:r>
              <a:rPr lang="en-US" sz="1800" dirty="0" smtClean="0"/>
              <a:t> </a:t>
            </a:r>
            <a:r>
              <a:rPr lang="en-US" sz="1800" dirty="0" err="1" smtClean="0"/>
              <a:t>l’altitude</a:t>
            </a:r>
            <a:r>
              <a:rPr lang="en-US" sz="1800" dirty="0" smtClean="0"/>
              <a:t> </a:t>
            </a:r>
            <a:r>
              <a:rPr lang="en-US" sz="1800" dirty="0" err="1" smtClean="0"/>
              <a:t>d’approche</a:t>
            </a:r>
            <a:r>
              <a:rPr lang="en-US" sz="1800" dirty="0" smtClean="0"/>
              <a:t> </a:t>
            </a:r>
            <a:r>
              <a:rPr lang="en-US" sz="1800" dirty="0" err="1" smtClean="0"/>
              <a:t>interrompue</a:t>
            </a:r>
            <a:r>
              <a:rPr lang="en-US" sz="1800" dirty="0" smtClean="0"/>
              <a:t> </a:t>
            </a:r>
            <a:r>
              <a:rPr lang="en-US" sz="1800" dirty="0" err="1" smtClean="0"/>
              <a:t>dans</a:t>
            </a:r>
            <a:r>
              <a:rPr lang="en-US" sz="1800" dirty="0" smtClean="0"/>
              <a:t> </a:t>
            </a:r>
            <a:r>
              <a:rPr lang="en-US" sz="1800" dirty="0" err="1" smtClean="0"/>
              <a:t>l’alerte</a:t>
            </a:r>
            <a:r>
              <a:rPr lang="en-US" sz="1800" dirty="0" smtClean="0"/>
              <a:t> </a:t>
            </a:r>
            <a:r>
              <a:rPr lang="en-US" sz="1800" dirty="0" err="1" smtClean="0"/>
              <a:t>d’altitude</a:t>
            </a:r>
            <a:endParaRPr lang="en-US" sz="1800" dirty="0"/>
          </a:p>
          <a:p>
            <a:pPr lvl="1"/>
            <a:r>
              <a:rPr lang="en-US" sz="1800" dirty="0" err="1" smtClean="0"/>
              <a:t>Désengager</a:t>
            </a:r>
            <a:r>
              <a:rPr lang="en-US" sz="1800" dirty="0" smtClean="0"/>
              <a:t> </a:t>
            </a:r>
            <a:r>
              <a:rPr lang="en-US" sz="1800" dirty="0" err="1" smtClean="0"/>
              <a:t>l’AP</a:t>
            </a:r>
            <a:r>
              <a:rPr lang="en-US" sz="1800" dirty="0" smtClean="0"/>
              <a:t> </a:t>
            </a:r>
            <a:r>
              <a:rPr lang="en-US" sz="1800" dirty="0" err="1" smtClean="0"/>
              <a:t>à</a:t>
            </a:r>
            <a:r>
              <a:rPr lang="en-US" sz="1800" dirty="0" smtClean="0"/>
              <a:t> </a:t>
            </a:r>
            <a:r>
              <a:rPr lang="en-US" sz="1800" dirty="0" err="1" smtClean="0"/>
              <a:t>l’altitude</a:t>
            </a:r>
            <a:r>
              <a:rPr lang="en-US" sz="1800" dirty="0" smtClean="0"/>
              <a:t> de </a:t>
            </a:r>
            <a:r>
              <a:rPr lang="en-US" sz="1800" dirty="0" err="1" smtClean="0"/>
              <a:t>décision</a:t>
            </a:r>
            <a:r>
              <a:rPr lang="en-US" sz="1800" dirty="0" smtClean="0"/>
              <a:t> (DH)</a:t>
            </a:r>
            <a:endParaRPr lang="en-US" sz="1800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089-920A-4F4E-B6A0-71F64B6E5CDB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</a:t>
            </a:r>
            <a:r>
              <a:rPr lang="en-US" dirty="0" smtClean="0"/>
              <a:t>pendant </a:t>
            </a:r>
            <a:r>
              <a:rPr lang="en-US" dirty="0" err="1" smtClean="0"/>
              <a:t>l’approche</a:t>
            </a:r>
            <a:endParaRPr lang="en-US" dirty="0"/>
          </a:p>
        </p:txBody>
      </p:sp>
      <p:sp>
        <p:nvSpPr>
          <p:cNvPr id="53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510A8-7944-A047-BE78-F95D0B0CB88A}" type="slidenum">
              <a:rPr lang="en-US"/>
              <a:pPr/>
              <a:t>33</a:t>
            </a:fld>
            <a:endParaRPr lang="en-US"/>
          </a:p>
        </p:txBody>
      </p:sp>
      <p:sp>
        <p:nvSpPr>
          <p:cNvPr id="309251" name="Rectangle 2051"/>
          <p:cNvSpPr>
            <a:spLocks noChangeArrowheads="1"/>
          </p:cNvSpPr>
          <p:nvPr/>
        </p:nvSpPr>
        <p:spPr bwMode="auto">
          <a:xfrm>
            <a:off x="728663" y="2825750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52" name="Text Box 2052"/>
          <p:cNvSpPr txBox="1">
            <a:spLocks noChangeArrowheads="1"/>
          </p:cNvSpPr>
          <p:nvPr/>
        </p:nvSpPr>
        <p:spPr bwMode="auto">
          <a:xfrm>
            <a:off x="7508875" y="2965450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09253" name="Text Box 2053"/>
          <p:cNvSpPr txBox="1">
            <a:spLocks noChangeArrowheads="1"/>
          </p:cNvSpPr>
          <p:nvPr/>
        </p:nvSpPr>
        <p:spPr bwMode="auto">
          <a:xfrm>
            <a:off x="6642100" y="29638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09254" name="Text Box 2054"/>
          <p:cNvSpPr txBox="1">
            <a:spLocks noChangeArrowheads="1"/>
          </p:cNvSpPr>
          <p:nvPr/>
        </p:nvSpPr>
        <p:spPr bwMode="auto">
          <a:xfrm>
            <a:off x="6400800" y="3548063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09255" name="Text Box 2055"/>
          <p:cNvSpPr txBox="1">
            <a:spLocks noChangeArrowheads="1"/>
          </p:cNvSpPr>
          <p:nvPr/>
        </p:nvSpPr>
        <p:spPr bwMode="auto">
          <a:xfrm>
            <a:off x="6423025" y="4248150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09256" name="Text Box 2056"/>
          <p:cNvSpPr txBox="1">
            <a:spLocks noChangeArrowheads="1"/>
          </p:cNvSpPr>
          <p:nvPr/>
        </p:nvSpPr>
        <p:spPr bwMode="auto">
          <a:xfrm>
            <a:off x="858838" y="4324350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09257" name="Text Box 2057"/>
          <p:cNvSpPr txBox="1">
            <a:spLocks noChangeArrowheads="1"/>
          </p:cNvSpPr>
          <p:nvPr/>
        </p:nvSpPr>
        <p:spPr bwMode="auto">
          <a:xfrm>
            <a:off x="1666875" y="435133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9258" name="Text Box 2058"/>
          <p:cNvSpPr txBox="1">
            <a:spLocks noChangeArrowheads="1"/>
          </p:cNvSpPr>
          <p:nvPr/>
        </p:nvSpPr>
        <p:spPr bwMode="auto">
          <a:xfrm>
            <a:off x="2625725" y="43640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9259" name="Text Box 2059"/>
          <p:cNvSpPr txBox="1">
            <a:spLocks noChangeArrowheads="1"/>
          </p:cNvSpPr>
          <p:nvPr/>
        </p:nvSpPr>
        <p:spPr bwMode="auto">
          <a:xfrm>
            <a:off x="358457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09260" name="Text Box 2060"/>
          <p:cNvSpPr txBox="1">
            <a:spLocks noChangeArrowheads="1"/>
          </p:cNvSpPr>
          <p:nvPr/>
        </p:nvSpPr>
        <p:spPr bwMode="auto">
          <a:xfrm>
            <a:off x="4559300" y="43386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09261" name="Text Box 2061"/>
          <p:cNvSpPr txBox="1">
            <a:spLocks noChangeArrowheads="1"/>
          </p:cNvSpPr>
          <p:nvPr/>
        </p:nvSpPr>
        <p:spPr bwMode="auto">
          <a:xfrm>
            <a:off x="5537200" y="4324350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9262" name="Text Box 2062"/>
          <p:cNvSpPr txBox="1">
            <a:spLocks noChangeArrowheads="1"/>
          </p:cNvSpPr>
          <p:nvPr/>
        </p:nvSpPr>
        <p:spPr bwMode="auto">
          <a:xfrm>
            <a:off x="895350" y="3768725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09263" name="Text Box 2063"/>
          <p:cNvSpPr txBox="1">
            <a:spLocks noChangeArrowheads="1"/>
          </p:cNvSpPr>
          <p:nvPr/>
        </p:nvSpPr>
        <p:spPr bwMode="auto">
          <a:xfrm>
            <a:off x="1289050" y="3779838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09264" name="Text Box 2064"/>
          <p:cNvSpPr txBox="1">
            <a:spLocks noChangeArrowheads="1"/>
          </p:cNvSpPr>
          <p:nvPr/>
        </p:nvSpPr>
        <p:spPr bwMode="auto">
          <a:xfrm>
            <a:off x="1909763" y="3032125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9265" name="Text Box 2065"/>
          <p:cNvSpPr txBox="1">
            <a:spLocks noChangeArrowheads="1"/>
          </p:cNvSpPr>
          <p:nvPr/>
        </p:nvSpPr>
        <p:spPr bwMode="auto">
          <a:xfrm>
            <a:off x="2835275" y="3030538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09266" name="Text Box 2066"/>
          <p:cNvSpPr txBox="1">
            <a:spLocks noChangeArrowheads="1"/>
          </p:cNvSpPr>
          <p:nvPr/>
        </p:nvSpPr>
        <p:spPr bwMode="auto">
          <a:xfrm>
            <a:off x="3552825" y="3014663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9267" name="Text Box 2067"/>
          <p:cNvSpPr txBox="1">
            <a:spLocks noChangeArrowheads="1"/>
          </p:cNvSpPr>
          <p:nvPr/>
        </p:nvSpPr>
        <p:spPr bwMode="auto">
          <a:xfrm>
            <a:off x="4368800" y="3057525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09268" name="Text Box 2068"/>
          <p:cNvSpPr txBox="1">
            <a:spLocks noChangeArrowheads="1"/>
          </p:cNvSpPr>
          <p:nvPr/>
        </p:nvSpPr>
        <p:spPr bwMode="auto">
          <a:xfrm>
            <a:off x="5027613" y="2978150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2995</a:t>
            </a:r>
          </a:p>
        </p:txBody>
      </p:sp>
      <p:sp>
        <p:nvSpPr>
          <p:cNvPr id="309269" name="Oval 2069"/>
          <p:cNvSpPr>
            <a:spLocks noChangeArrowheads="1"/>
          </p:cNvSpPr>
          <p:nvPr/>
        </p:nvSpPr>
        <p:spPr bwMode="auto">
          <a:xfrm>
            <a:off x="7356475" y="3616325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70" name="Oval 2070"/>
          <p:cNvSpPr>
            <a:spLocks noChangeArrowheads="1"/>
          </p:cNvSpPr>
          <p:nvPr/>
        </p:nvSpPr>
        <p:spPr bwMode="auto">
          <a:xfrm>
            <a:off x="7566025" y="3802063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09271" name="Text Box 2071"/>
          <p:cNvSpPr txBox="1">
            <a:spLocks noChangeArrowheads="1"/>
          </p:cNvSpPr>
          <p:nvPr/>
        </p:nvSpPr>
        <p:spPr bwMode="auto">
          <a:xfrm>
            <a:off x="4876800" y="3411538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09272" name="Text Box 2072"/>
          <p:cNvSpPr txBox="1">
            <a:spLocks noChangeArrowheads="1"/>
          </p:cNvSpPr>
          <p:nvPr/>
        </p:nvSpPr>
        <p:spPr bwMode="auto">
          <a:xfrm>
            <a:off x="784225" y="2916238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09273" name="Rectangle 2073"/>
          <p:cNvSpPr>
            <a:spLocks noChangeArrowheads="1"/>
          </p:cNvSpPr>
          <p:nvPr/>
        </p:nvSpPr>
        <p:spPr bwMode="auto">
          <a:xfrm>
            <a:off x="5508625" y="436880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74" name="Rectangle 2074"/>
          <p:cNvSpPr>
            <a:spLocks noChangeArrowheads="1"/>
          </p:cNvSpPr>
          <p:nvPr/>
        </p:nvSpPr>
        <p:spPr bwMode="auto">
          <a:xfrm>
            <a:off x="819150" y="4387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75" name="Rectangle 2075"/>
          <p:cNvSpPr>
            <a:spLocks noChangeArrowheads="1"/>
          </p:cNvSpPr>
          <p:nvPr/>
        </p:nvSpPr>
        <p:spPr bwMode="auto">
          <a:xfrm>
            <a:off x="1720850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76" name="Rectangle 2076"/>
          <p:cNvSpPr>
            <a:spLocks noChangeArrowheads="1"/>
          </p:cNvSpPr>
          <p:nvPr/>
        </p:nvSpPr>
        <p:spPr bwMode="auto">
          <a:xfrm>
            <a:off x="2659063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77" name="Rectangle 2077"/>
          <p:cNvSpPr>
            <a:spLocks noChangeArrowheads="1"/>
          </p:cNvSpPr>
          <p:nvPr/>
        </p:nvSpPr>
        <p:spPr bwMode="auto">
          <a:xfrm>
            <a:off x="3598863" y="4387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78" name="Rectangle 2078"/>
          <p:cNvSpPr>
            <a:spLocks noChangeArrowheads="1"/>
          </p:cNvSpPr>
          <p:nvPr/>
        </p:nvSpPr>
        <p:spPr bwMode="auto">
          <a:xfrm>
            <a:off x="4562475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79" name="Rectangle 2079"/>
          <p:cNvSpPr>
            <a:spLocks noChangeArrowheads="1"/>
          </p:cNvSpPr>
          <p:nvPr/>
        </p:nvSpPr>
        <p:spPr bwMode="auto">
          <a:xfrm>
            <a:off x="6362700" y="3492500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80" name="Rectangle 2080"/>
          <p:cNvSpPr>
            <a:spLocks noChangeArrowheads="1"/>
          </p:cNvSpPr>
          <p:nvPr/>
        </p:nvSpPr>
        <p:spPr bwMode="auto">
          <a:xfrm>
            <a:off x="6448425" y="3579813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81" name="Rectangle 2081"/>
          <p:cNvSpPr>
            <a:spLocks noChangeArrowheads="1"/>
          </p:cNvSpPr>
          <p:nvPr/>
        </p:nvSpPr>
        <p:spPr bwMode="auto">
          <a:xfrm>
            <a:off x="6465888" y="4300538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82" name="Rectangle 2082"/>
          <p:cNvSpPr>
            <a:spLocks noChangeArrowheads="1"/>
          </p:cNvSpPr>
          <p:nvPr/>
        </p:nvSpPr>
        <p:spPr bwMode="auto">
          <a:xfrm>
            <a:off x="6696075" y="2998788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83" name="Rectangle 2083"/>
          <p:cNvSpPr>
            <a:spLocks noChangeArrowheads="1"/>
          </p:cNvSpPr>
          <p:nvPr/>
        </p:nvSpPr>
        <p:spPr bwMode="auto">
          <a:xfrm>
            <a:off x="7577138" y="2990850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84" name="Rectangle 2084"/>
          <p:cNvSpPr>
            <a:spLocks noChangeArrowheads="1"/>
          </p:cNvSpPr>
          <p:nvPr/>
        </p:nvSpPr>
        <p:spPr bwMode="auto">
          <a:xfrm>
            <a:off x="1901825" y="2962275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85" name="Rectangle 2085"/>
          <p:cNvSpPr>
            <a:spLocks noChangeArrowheads="1"/>
          </p:cNvSpPr>
          <p:nvPr/>
        </p:nvSpPr>
        <p:spPr bwMode="auto">
          <a:xfrm>
            <a:off x="2781300" y="3048000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86" name="Oval 2086"/>
          <p:cNvSpPr>
            <a:spLocks noChangeArrowheads="1"/>
          </p:cNvSpPr>
          <p:nvPr/>
        </p:nvSpPr>
        <p:spPr bwMode="auto">
          <a:xfrm>
            <a:off x="1173163" y="3505200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87" name="AutoShape 2087"/>
          <p:cNvSpPr>
            <a:spLocks noChangeArrowheads="1"/>
          </p:cNvSpPr>
          <p:nvPr/>
        </p:nvSpPr>
        <p:spPr bwMode="auto">
          <a:xfrm>
            <a:off x="4460875" y="2997200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88" name="AutoShape 2088"/>
          <p:cNvSpPr>
            <a:spLocks noChangeArrowheads="1"/>
          </p:cNvSpPr>
          <p:nvPr/>
        </p:nvSpPr>
        <p:spPr bwMode="auto">
          <a:xfrm rot="11142331">
            <a:off x="4465638" y="3632200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9289" name="Text Box 2089"/>
          <p:cNvSpPr txBox="1">
            <a:spLocks noChangeArrowheads="1"/>
          </p:cNvSpPr>
          <p:nvPr/>
        </p:nvSpPr>
        <p:spPr bwMode="auto">
          <a:xfrm>
            <a:off x="679450" y="4030663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09290" name="Text Box 2090"/>
          <p:cNvSpPr txBox="1">
            <a:spLocks noChangeArrowheads="1"/>
          </p:cNvSpPr>
          <p:nvPr/>
        </p:nvSpPr>
        <p:spPr bwMode="auto">
          <a:xfrm>
            <a:off x="3392488" y="3540125"/>
            <a:ext cx="6969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9291" name="WordArt 2091"/>
          <p:cNvSpPr>
            <a:spLocks noChangeArrowheads="1" noChangeShapeType="1" noTextEdit="1"/>
          </p:cNvSpPr>
          <p:nvPr/>
        </p:nvSpPr>
        <p:spPr bwMode="auto">
          <a:xfrm rot="5400000">
            <a:off x="4052888" y="367506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09296" name="AutoShape 2096"/>
          <p:cNvSpPr>
            <a:spLocks noChangeArrowheads="1"/>
          </p:cNvSpPr>
          <p:nvPr/>
        </p:nvSpPr>
        <p:spPr bwMode="auto">
          <a:xfrm>
            <a:off x="5006975" y="1574800"/>
            <a:ext cx="3656013" cy="844550"/>
          </a:xfrm>
          <a:prstGeom prst="wedgeRectCallout">
            <a:avLst>
              <a:gd name="adj1" fmla="val 29375"/>
              <a:gd name="adj2" fmla="val 1218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9297" name="WordArt 2097"/>
          <p:cNvSpPr>
            <a:spLocks noChangeArrowheads="1" noChangeShapeType="1" noTextEdit="1"/>
          </p:cNvSpPr>
          <p:nvPr/>
        </p:nvSpPr>
        <p:spPr bwMode="auto">
          <a:xfrm rot="5400000">
            <a:off x="2951163" y="3716337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09298" name="Text Box 2098"/>
          <p:cNvSpPr txBox="1">
            <a:spLocks noChangeArrowheads="1"/>
          </p:cNvSpPr>
          <p:nvPr/>
        </p:nvSpPr>
        <p:spPr bwMode="auto">
          <a:xfrm>
            <a:off x="2117725" y="3571875"/>
            <a:ext cx="7572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09299" name="Text Box 2099"/>
          <p:cNvSpPr txBox="1">
            <a:spLocks noChangeArrowheads="1"/>
          </p:cNvSpPr>
          <p:nvPr/>
        </p:nvSpPr>
        <p:spPr bwMode="auto">
          <a:xfrm>
            <a:off x="5194300" y="1652588"/>
            <a:ext cx="341481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BARO: </a:t>
            </a:r>
            <a:r>
              <a:rPr lang="en-US" dirty="0" err="1" smtClean="0"/>
              <a:t>réglage</a:t>
            </a:r>
            <a:r>
              <a:rPr lang="en-US" dirty="0" smtClean="0"/>
              <a:t> du QNH !!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</a:t>
            </a:r>
            <a:r>
              <a:rPr lang="en-US" dirty="0" smtClean="0"/>
              <a:t>pendant </a:t>
            </a:r>
            <a:r>
              <a:rPr lang="en-US" dirty="0" err="1" smtClean="0"/>
              <a:t>l’approche</a:t>
            </a:r>
            <a:endParaRPr lang="en-US" dirty="0"/>
          </a:p>
        </p:txBody>
      </p:sp>
      <p:sp>
        <p:nvSpPr>
          <p:cNvPr id="53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17AA-FED5-2446-96FA-D7BB38F5F43D}" type="slidenum">
              <a:rPr lang="en-US"/>
              <a:pPr/>
              <a:t>34</a:t>
            </a:fld>
            <a:endParaRPr lang="en-US"/>
          </a:p>
        </p:txBody>
      </p:sp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728663" y="2825750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28" name="Text Box 4"/>
          <p:cNvSpPr txBox="1">
            <a:spLocks noChangeArrowheads="1"/>
          </p:cNvSpPr>
          <p:nvPr/>
        </p:nvSpPr>
        <p:spPr bwMode="auto">
          <a:xfrm>
            <a:off x="7508875" y="2965450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08229" name="Text Box 5"/>
          <p:cNvSpPr txBox="1">
            <a:spLocks noChangeArrowheads="1"/>
          </p:cNvSpPr>
          <p:nvPr/>
        </p:nvSpPr>
        <p:spPr bwMode="auto">
          <a:xfrm>
            <a:off x="6642100" y="296386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08230" name="Text Box 6"/>
          <p:cNvSpPr txBox="1">
            <a:spLocks noChangeArrowheads="1"/>
          </p:cNvSpPr>
          <p:nvPr/>
        </p:nvSpPr>
        <p:spPr bwMode="auto">
          <a:xfrm>
            <a:off x="6400800" y="3548063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08231" name="Text Box 7"/>
          <p:cNvSpPr txBox="1">
            <a:spLocks noChangeArrowheads="1"/>
          </p:cNvSpPr>
          <p:nvPr/>
        </p:nvSpPr>
        <p:spPr bwMode="auto">
          <a:xfrm>
            <a:off x="6423025" y="4248150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08232" name="Text Box 8"/>
          <p:cNvSpPr txBox="1">
            <a:spLocks noChangeArrowheads="1"/>
          </p:cNvSpPr>
          <p:nvPr/>
        </p:nvSpPr>
        <p:spPr bwMode="auto">
          <a:xfrm>
            <a:off x="858838" y="4324350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08233" name="Text Box 9"/>
          <p:cNvSpPr txBox="1">
            <a:spLocks noChangeArrowheads="1"/>
          </p:cNvSpPr>
          <p:nvPr/>
        </p:nvSpPr>
        <p:spPr bwMode="auto">
          <a:xfrm>
            <a:off x="1666875" y="435133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8234" name="Text Box 10"/>
          <p:cNvSpPr txBox="1">
            <a:spLocks noChangeArrowheads="1"/>
          </p:cNvSpPr>
          <p:nvPr/>
        </p:nvSpPr>
        <p:spPr bwMode="auto">
          <a:xfrm>
            <a:off x="2625725" y="43640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08235" name="Text Box 11"/>
          <p:cNvSpPr txBox="1">
            <a:spLocks noChangeArrowheads="1"/>
          </p:cNvSpPr>
          <p:nvPr/>
        </p:nvSpPr>
        <p:spPr bwMode="auto">
          <a:xfrm>
            <a:off x="3584575" y="43513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08236" name="Text Box 12"/>
          <p:cNvSpPr txBox="1">
            <a:spLocks noChangeArrowheads="1"/>
          </p:cNvSpPr>
          <p:nvPr/>
        </p:nvSpPr>
        <p:spPr bwMode="auto">
          <a:xfrm>
            <a:off x="4559300" y="433863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08237" name="Text Box 13"/>
          <p:cNvSpPr txBox="1">
            <a:spLocks noChangeArrowheads="1"/>
          </p:cNvSpPr>
          <p:nvPr/>
        </p:nvSpPr>
        <p:spPr bwMode="auto">
          <a:xfrm>
            <a:off x="5537200" y="4324350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8238" name="Text Box 14"/>
          <p:cNvSpPr txBox="1">
            <a:spLocks noChangeArrowheads="1"/>
          </p:cNvSpPr>
          <p:nvPr/>
        </p:nvSpPr>
        <p:spPr bwMode="auto">
          <a:xfrm>
            <a:off x="895350" y="3768725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08239" name="Text Box 15"/>
          <p:cNvSpPr txBox="1">
            <a:spLocks noChangeArrowheads="1"/>
          </p:cNvSpPr>
          <p:nvPr/>
        </p:nvSpPr>
        <p:spPr bwMode="auto">
          <a:xfrm>
            <a:off x="1289050" y="3779838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08240" name="Text Box 16"/>
          <p:cNvSpPr txBox="1">
            <a:spLocks noChangeArrowheads="1"/>
          </p:cNvSpPr>
          <p:nvPr/>
        </p:nvSpPr>
        <p:spPr bwMode="auto">
          <a:xfrm>
            <a:off x="1909763" y="3032125"/>
            <a:ext cx="8048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08241" name="Text Box 17"/>
          <p:cNvSpPr txBox="1">
            <a:spLocks noChangeArrowheads="1"/>
          </p:cNvSpPr>
          <p:nvPr/>
        </p:nvSpPr>
        <p:spPr bwMode="auto">
          <a:xfrm>
            <a:off x="2835275" y="3030538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08242" name="Text Box 18"/>
          <p:cNvSpPr txBox="1">
            <a:spLocks noChangeArrowheads="1"/>
          </p:cNvSpPr>
          <p:nvPr/>
        </p:nvSpPr>
        <p:spPr bwMode="auto">
          <a:xfrm>
            <a:off x="3552825" y="3014663"/>
            <a:ext cx="555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VS</a:t>
            </a:r>
          </a:p>
        </p:txBody>
      </p:sp>
      <p:sp>
        <p:nvSpPr>
          <p:cNvPr id="308243" name="Text Box 19"/>
          <p:cNvSpPr txBox="1">
            <a:spLocks noChangeArrowheads="1"/>
          </p:cNvSpPr>
          <p:nvPr/>
        </p:nvSpPr>
        <p:spPr bwMode="auto">
          <a:xfrm>
            <a:off x="4368800" y="3057525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08244" name="Text Box 20"/>
          <p:cNvSpPr txBox="1">
            <a:spLocks noChangeArrowheads="1"/>
          </p:cNvSpPr>
          <p:nvPr/>
        </p:nvSpPr>
        <p:spPr bwMode="auto">
          <a:xfrm>
            <a:off x="5027613" y="2978150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3000</a:t>
            </a:r>
          </a:p>
        </p:txBody>
      </p:sp>
      <p:sp>
        <p:nvSpPr>
          <p:cNvPr id="308245" name="Oval 21"/>
          <p:cNvSpPr>
            <a:spLocks noChangeArrowheads="1"/>
          </p:cNvSpPr>
          <p:nvPr/>
        </p:nvSpPr>
        <p:spPr bwMode="auto">
          <a:xfrm>
            <a:off x="7356475" y="3616325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46" name="Oval 22"/>
          <p:cNvSpPr>
            <a:spLocks noChangeArrowheads="1"/>
          </p:cNvSpPr>
          <p:nvPr/>
        </p:nvSpPr>
        <p:spPr bwMode="auto">
          <a:xfrm>
            <a:off x="7566025" y="3802063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08247" name="Text Box 23"/>
          <p:cNvSpPr txBox="1">
            <a:spLocks noChangeArrowheads="1"/>
          </p:cNvSpPr>
          <p:nvPr/>
        </p:nvSpPr>
        <p:spPr bwMode="auto">
          <a:xfrm>
            <a:off x="4876800" y="3411538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08248" name="Text Box 24"/>
          <p:cNvSpPr txBox="1">
            <a:spLocks noChangeArrowheads="1"/>
          </p:cNvSpPr>
          <p:nvPr/>
        </p:nvSpPr>
        <p:spPr bwMode="auto">
          <a:xfrm>
            <a:off x="784225" y="2916238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08249" name="Rectangle 25"/>
          <p:cNvSpPr>
            <a:spLocks noChangeArrowheads="1"/>
          </p:cNvSpPr>
          <p:nvPr/>
        </p:nvSpPr>
        <p:spPr bwMode="auto">
          <a:xfrm>
            <a:off x="5508625" y="436880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0" name="Rectangle 26"/>
          <p:cNvSpPr>
            <a:spLocks noChangeArrowheads="1"/>
          </p:cNvSpPr>
          <p:nvPr/>
        </p:nvSpPr>
        <p:spPr bwMode="auto">
          <a:xfrm>
            <a:off x="819150" y="4387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1" name="Rectangle 27"/>
          <p:cNvSpPr>
            <a:spLocks noChangeArrowheads="1"/>
          </p:cNvSpPr>
          <p:nvPr/>
        </p:nvSpPr>
        <p:spPr bwMode="auto">
          <a:xfrm>
            <a:off x="1720850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2" name="Rectangle 28"/>
          <p:cNvSpPr>
            <a:spLocks noChangeArrowheads="1"/>
          </p:cNvSpPr>
          <p:nvPr/>
        </p:nvSpPr>
        <p:spPr bwMode="auto">
          <a:xfrm>
            <a:off x="2659063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3" name="Rectangle 29"/>
          <p:cNvSpPr>
            <a:spLocks noChangeArrowheads="1"/>
          </p:cNvSpPr>
          <p:nvPr/>
        </p:nvSpPr>
        <p:spPr bwMode="auto">
          <a:xfrm>
            <a:off x="3598863" y="43878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4" name="Rectangle 30"/>
          <p:cNvSpPr>
            <a:spLocks noChangeArrowheads="1"/>
          </p:cNvSpPr>
          <p:nvPr/>
        </p:nvSpPr>
        <p:spPr bwMode="auto">
          <a:xfrm>
            <a:off x="4562475" y="438626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5" name="Rectangle 31"/>
          <p:cNvSpPr>
            <a:spLocks noChangeArrowheads="1"/>
          </p:cNvSpPr>
          <p:nvPr/>
        </p:nvSpPr>
        <p:spPr bwMode="auto">
          <a:xfrm>
            <a:off x="6362700" y="3492500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6" name="Rectangle 32"/>
          <p:cNvSpPr>
            <a:spLocks noChangeArrowheads="1"/>
          </p:cNvSpPr>
          <p:nvPr/>
        </p:nvSpPr>
        <p:spPr bwMode="auto">
          <a:xfrm>
            <a:off x="6448425" y="3579813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7" name="Rectangle 33"/>
          <p:cNvSpPr>
            <a:spLocks noChangeArrowheads="1"/>
          </p:cNvSpPr>
          <p:nvPr/>
        </p:nvSpPr>
        <p:spPr bwMode="auto">
          <a:xfrm>
            <a:off x="6465888" y="4300538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8" name="Rectangle 34"/>
          <p:cNvSpPr>
            <a:spLocks noChangeArrowheads="1"/>
          </p:cNvSpPr>
          <p:nvPr/>
        </p:nvSpPr>
        <p:spPr bwMode="auto">
          <a:xfrm>
            <a:off x="6696075" y="2998788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9" name="Rectangle 35"/>
          <p:cNvSpPr>
            <a:spLocks noChangeArrowheads="1"/>
          </p:cNvSpPr>
          <p:nvPr/>
        </p:nvSpPr>
        <p:spPr bwMode="auto">
          <a:xfrm>
            <a:off x="7577138" y="2990850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60" name="Rectangle 36"/>
          <p:cNvSpPr>
            <a:spLocks noChangeArrowheads="1"/>
          </p:cNvSpPr>
          <p:nvPr/>
        </p:nvSpPr>
        <p:spPr bwMode="auto">
          <a:xfrm>
            <a:off x="1901825" y="2962275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61" name="Rectangle 37"/>
          <p:cNvSpPr>
            <a:spLocks noChangeArrowheads="1"/>
          </p:cNvSpPr>
          <p:nvPr/>
        </p:nvSpPr>
        <p:spPr bwMode="auto">
          <a:xfrm>
            <a:off x="2781300" y="3048000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62" name="Oval 38"/>
          <p:cNvSpPr>
            <a:spLocks noChangeArrowheads="1"/>
          </p:cNvSpPr>
          <p:nvPr/>
        </p:nvSpPr>
        <p:spPr bwMode="auto">
          <a:xfrm>
            <a:off x="1173163" y="3505200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63" name="AutoShape 39"/>
          <p:cNvSpPr>
            <a:spLocks noChangeArrowheads="1"/>
          </p:cNvSpPr>
          <p:nvPr/>
        </p:nvSpPr>
        <p:spPr bwMode="auto">
          <a:xfrm>
            <a:off x="4460875" y="2997200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64" name="AutoShape 40"/>
          <p:cNvSpPr>
            <a:spLocks noChangeArrowheads="1"/>
          </p:cNvSpPr>
          <p:nvPr/>
        </p:nvSpPr>
        <p:spPr bwMode="auto">
          <a:xfrm rot="11142331">
            <a:off x="4465638" y="3632200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65" name="Text Box 41"/>
          <p:cNvSpPr txBox="1">
            <a:spLocks noChangeArrowheads="1"/>
          </p:cNvSpPr>
          <p:nvPr/>
        </p:nvSpPr>
        <p:spPr bwMode="auto">
          <a:xfrm>
            <a:off x="679450" y="4030663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08266" name="Text Box 42"/>
          <p:cNvSpPr txBox="1">
            <a:spLocks noChangeArrowheads="1"/>
          </p:cNvSpPr>
          <p:nvPr/>
        </p:nvSpPr>
        <p:spPr bwMode="auto">
          <a:xfrm>
            <a:off x="3392488" y="3540125"/>
            <a:ext cx="6969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08267" name="WordArt 43"/>
          <p:cNvSpPr>
            <a:spLocks noChangeArrowheads="1" noChangeShapeType="1" noTextEdit="1"/>
          </p:cNvSpPr>
          <p:nvPr/>
        </p:nvSpPr>
        <p:spPr bwMode="auto">
          <a:xfrm rot="5400000">
            <a:off x="4052888" y="367506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08268" name="AutoShape 44"/>
          <p:cNvSpPr>
            <a:spLocks noChangeArrowheads="1"/>
          </p:cNvSpPr>
          <p:nvPr/>
        </p:nvSpPr>
        <p:spPr bwMode="auto">
          <a:xfrm>
            <a:off x="234950" y="1406525"/>
            <a:ext cx="4384675" cy="1044575"/>
          </a:xfrm>
          <a:prstGeom prst="wedgeRectCallout">
            <a:avLst>
              <a:gd name="adj1" fmla="val -7750"/>
              <a:gd name="adj2" fmla="val 1080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8269" name="Text Box 45"/>
          <p:cNvSpPr txBox="1">
            <a:spLocks noChangeArrowheads="1"/>
          </p:cNvSpPr>
          <p:nvPr/>
        </p:nvSpPr>
        <p:spPr bwMode="auto">
          <a:xfrm>
            <a:off x="304800" y="1409700"/>
            <a:ext cx="434041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dirty="0" smtClean="0"/>
              <a:t>HDG permet de voler une attente</a:t>
            </a:r>
          </a:p>
          <a:p>
            <a:r>
              <a:rPr lang="fr-FR" dirty="0" smtClean="0"/>
              <a:t>Ou le virage </a:t>
            </a:r>
            <a:r>
              <a:rPr lang="fr-FR" dirty="0" err="1" smtClean="0"/>
              <a:t>conv</a:t>
            </a:r>
            <a:r>
              <a:rPr lang="fr-FR" dirty="0"/>
              <a:t>.</a:t>
            </a:r>
            <a:r>
              <a:rPr lang="fr-FR" dirty="0" smtClean="0"/>
              <a:t> de procédure</a:t>
            </a:r>
            <a:endParaRPr lang="en-US" dirty="0"/>
          </a:p>
        </p:txBody>
      </p:sp>
      <p:sp>
        <p:nvSpPr>
          <p:cNvPr id="308270" name="AutoShape 46"/>
          <p:cNvSpPr>
            <a:spLocks noChangeArrowheads="1"/>
          </p:cNvSpPr>
          <p:nvPr/>
        </p:nvSpPr>
        <p:spPr bwMode="auto">
          <a:xfrm>
            <a:off x="817563" y="5149850"/>
            <a:ext cx="7346950" cy="1317625"/>
          </a:xfrm>
          <a:prstGeom prst="wedgeRectCallout">
            <a:avLst>
              <a:gd name="adj1" fmla="val -30208"/>
              <a:gd name="adj2" fmla="val -1480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8271" name="Text Box 47"/>
          <p:cNvSpPr txBox="1">
            <a:spLocks noChangeArrowheads="1"/>
          </p:cNvSpPr>
          <p:nvPr/>
        </p:nvSpPr>
        <p:spPr bwMode="auto">
          <a:xfrm>
            <a:off x="989013" y="5302250"/>
            <a:ext cx="707518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En mode APP, </a:t>
            </a:r>
            <a:r>
              <a:rPr lang="en-US" dirty="0" err="1" smtClean="0"/>
              <a:t>l’AP</a:t>
            </a:r>
            <a:r>
              <a:rPr lang="en-US" dirty="0" smtClean="0"/>
              <a:t> </a:t>
            </a:r>
            <a:r>
              <a:rPr lang="en-US" dirty="0" err="1" smtClean="0"/>
              <a:t>maintient</a:t>
            </a:r>
            <a:r>
              <a:rPr lang="en-US" dirty="0" smtClean="0"/>
              <a:t> </a:t>
            </a:r>
            <a:r>
              <a:rPr lang="en-US" dirty="0" err="1" smtClean="0"/>
              <a:t>l’axe</a:t>
            </a:r>
            <a:r>
              <a:rPr lang="en-US" dirty="0" smtClean="0"/>
              <a:t> </a:t>
            </a:r>
            <a:r>
              <a:rPr lang="en-US" dirty="0" err="1" smtClean="0"/>
              <a:t>d’approche</a:t>
            </a:r>
            <a:r>
              <a:rPr lang="en-US" dirty="0" smtClean="0"/>
              <a:t> de </a:t>
            </a:r>
            <a:r>
              <a:rPr lang="en-US" dirty="0" err="1" smtClean="0"/>
              <a:t>façon</a:t>
            </a:r>
            <a:endParaRPr lang="en-US" dirty="0" smtClean="0"/>
          </a:p>
          <a:p>
            <a:r>
              <a:rPr lang="en-US" dirty="0"/>
              <a:t>p</a:t>
            </a:r>
            <a:r>
              <a:rPr lang="en-US" dirty="0" smtClean="0"/>
              <a:t>lus </a:t>
            </a:r>
            <a:r>
              <a:rPr lang="en-US" dirty="0" err="1" smtClean="0"/>
              <a:t>précise</a:t>
            </a:r>
            <a:r>
              <a:rPr lang="en-US" dirty="0" smtClean="0"/>
              <a:t> </a:t>
            </a:r>
            <a:r>
              <a:rPr lang="en-US" dirty="0" err="1" smtClean="0"/>
              <a:t>qu’en</a:t>
            </a:r>
            <a:r>
              <a:rPr lang="en-US" dirty="0" smtClean="0"/>
              <a:t> mode NAV</a:t>
            </a:r>
            <a:endParaRPr lang="en-US" dirty="0"/>
          </a:p>
        </p:txBody>
      </p:sp>
      <p:sp>
        <p:nvSpPr>
          <p:cNvPr id="308272" name="AutoShape 48"/>
          <p:cNvSpPr>
            <a:spLocks noChangeArrowheads="1"/>
          </p:cNvSpPr>
          <p:nvPr/>
        </p:nvSpPr>
        <p:spPr bwMode="auto">
          <a:xfrm>
            <a:off x="5006975" y="1574800"/>
            <a:ext cx="3656013" cy="844550"/>
          </a:xfrm>
          <a:prstGeom prst="wedgeRectCallout">
            <a:avLst>
              <a:gd name="adj1" fmla="val -83870"/>
              <a:gd name="adj2" fmla="val 29699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08274" name="WordArt 50"/>
          <p:cNvSpPr>
            <a:spLocks noChangeArrowheads="1" noChangeShapeType="1" noTextEdit="1"/>
          </p:cNvSpPr>
          <p:nvPr/>
        </p:nvSpPr>
        <p:spPr bwMode="auto">
          <a:xfrm rot="5400000">
            <a:off x="2951163" y="3716337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08275" name="Text Box 51"/>
          <p:cNvSpPr txBox="1">
            <a:spLocks noChangeArrowheads="1"/>
          </p:cNvSpPr>
          <p:nvPr/>
        </p:nvSpPr>
        <p:spPr bwMode="auto">
          <a:xfrm>
            <a:off x="2117725" y="3571875"/>
            <a:ext cx="7572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08276" name="Text Box 52"/>
          <p:cNvSpPr txBox="1">
            <a:spLocks noChangeArrowheads="1"/>
          </p:cNvSpPr>
          <p:nvPr/>
        </p:nvSpPr>
        <p:spPr bwMode="auto">
          <a:xfrm>
            <a:off x="5194300" y="1652588"/>
            <a:ext cx="304605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APP </a:t>
            </a:r>
            <a:r>
              <a:rPr lang="en-US" dirty="0" err="1" smtClean="0"/>
              <a:t>permet</a:t>
            </a:r>
            <a:r>
              <a:rPr lang="en-US" dirty="0" smtClean="0"/>
              <a:t> </a:t>
            </a:r>
            <a:r>
              <a:rPr lang="en-US" dirty="0" err="1" smtClean="0"/>
              <a:t>d’armer</a:t>
            </a:r>
            <a:r>
              <a:rPr lang="en-US" dirty="0" smtClean="0"/>
              <a:t> le</a:t>
            </a:r>
          </a:p>
          <a:p>
            <a:r>
              <a:rPr lang="en-US" dirty="0" smtClean="0"/>
              <a:t>Mode </a:t>
            </a:r>
            <a:r>
              <a:rPr lang="en-US" dirty="0" err="1" smtClean="0"/>
              <a:t>approche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</a:t>
            </a:r>
            <a:r>
              <a:rPr lang="en-US" dirty="0" smtClean="0"/>
              <a:t>pendant </a:t>
            </a:r>
            <a:r>
              <a:rPr lang="en-US" dirty="0" err="1" smtClean="0"/>
              <a:t>l’approche</a:t>
            </a:r>
            <a:endParaRPr lang="en-US" dirty="0"/>
          </a:p>
        </p:txBody>
      </p:sp>
      <p:sp>
        <p:nvSpPr>
          <p:cNvPr id="4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EDFAE-C031-D54D-97BC-8FB4500C10A8}" type="slidenum">
              <a:rPr lang="en-US"/>
              <a:pPr/>
              <a:t>35</a:t>
            </a:fld>
            <a:endParaRPr lang="en-US"/>
          </a:p>
        </p:txBody>
      </p:sp>
      <p:sp>
        <p:nvSpPr>
          <p:cNvPr id="310275" name="Rectangle 3"/>
          <p:cNvSpPr>
            <a:spLocks noChangeArrowheads="1"/>
          </p:cNvSpPr>
          <p:nvPr/>
        </p:nvSpPr>
        <p:spPr bwMode="auto">
          <a:xfrm>
            <a:off x="728663" y="2222500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7508875" y="2362200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6642100" y="236061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10278" name="Text Box 6"/>
          <p:cNvSpPr txBox="1">
            <a:spLocks noChangeArrowheads="1"/>
          </p:cNvSpPr>
          <p:nvPr/>
        </p:nvSpPr>
        <p:spPr bwMode="auto">
          <a:xfrm>
            <a:off x="6400800" y="2944813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10279" name="Text Box 7"/>
          <p:cNvSpPr txBox="1">
            <a:spLocks noChangeArrowheads="1"/>
          </p:cNvSpPr>
          <p:nvPr/>
        </p:nvSpPr>
        <p:spPr bwMode="auto">
          <a:xfrm>
            <a:off x="6423025" y="3644900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10280" name="Text Box 8"/>
          <p:cNvSpPr txBox="1">
            <a:spLocks noChangeArrowheads="1"/>
          </p:cNvSpPr>
          <p:nvPr/>
        </p:nvSpPr>
        <p:spPr bwMode="auto">
          <a:xfrm>
            <a:off x="858838" y="3721100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10281" name="Text Box 9"/>
          <p:cNvSpPr txBox="1">
            <a:spLocks noChangeArrowheads="1"/>
          </p:cNvSpPr>
          <p:nvPr/>
        </p:nvSpPr>
        <p:spPr bwMode="auto">
          <a:xfrm>
            <a:off x="1666875" y="37480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10282" name="Text Box 10"/>
          <p:cNvSpPr txBox="1">
            <a:spLocks noChangeArrowheads="1"/>
          </p:cNvSpPr>
          <p:nvPr/>
        </p:nvSpPr>
        <p:spPr bwMode="auto">
          <a:xfrm>
            <a:off x="2625725" y="376078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10283" name="Text Box 11"/>
          <p:cNvSpPr txBox="1">
            <a:spLocks noChangeArrowheads="1"/>
          </p:cNvSpPr>
          <p:nvPr/>
        </p:nvSpPr>
        <p:spPr bwMode="auto">
          <a:xfrm>
            <a:off x="3584575" y="374808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10284" name="Text Box 12"/>
          <p:cNvSpPr txBox="1">
            <a:spLocks noChangeArrowheads="1"/>
          </p:cNvSpPr>
          <p:nvPr/>
        </p:nvSpPr>
        <p:spPr bwMode="auto">
          <a:xfrm>
            <a:off x="4559300" y="373538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10285" name="Text Box 13"/>
          <p:cNvSpPr txBox="1">
            <a:spLocks noChangeArrowheads="1"/>
          </p:cNvSpPr>
          <p:nvPr/>
        </p:nvSpPr>
        <p:spPr bwMode="auto">
          <a:xfrm>
            <a:off x="5537200" y="3721100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10286" name="Text Box 14"/>
          <p:cNvSpPr txBox="1">
            <a:spLocks noChangeArrowheads="1"/>
          </p:cNvSpPr>
          <p:nvPr/>
        </p:nvSpPr>
        <p:spPr bwMode="auto">
          <a:xfrm>
            <a:off x="895350" y="3165475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10287" name="Text Box 15"/>
          <p:cNvSpPr txBox="1">
            <a:spLocks noChangeArrowheads="1"/>
          </p:cNvSpPr>
          <p:nvPr/>
        </p:nvSpPr>
        <p:spPr bwMode="auto">
          <a:xfrm>
            <a:off x="1289050" y="3176588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10288" name="Text Box 16"/>
          <p:cNvSpPr txBox="1">
            <a:spLocks noChangeArrowheads="1"/>
          </p:cNvSpPr>
          <p:nvPr/>
        </p:nvSpPr>
        <p:spPr bwMode="auto">
          <a:xfrm>
            <a:off x="1909763" y="2428875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10289" name="Text Box 17"/>
          <p:cNvSpPr txBox="1">
            <a:spLocks noChangeArrowheads="1"/>
          </p:cNvSpPr>
          <p:nvPr/>
        </p:nvSpPr>
        <p:spPr bwMode="auto">
          <a:xfrm>
            <a:off x="2835275" y="2427288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10290" name="Text Box 18"/>
          <p:cNvSpPr txBox="1">
            <a:spLocks noChangeArrowheads="1"/>
          </p:cNvSpPr>
          <p:nvPr/>
        </p:nvSpPr>
        <p:spPr bwMode="auto">
          <a:xfrm>
            <a:off x="3552825" y="2411413"/>
            <a:ext cx="555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VS</a:t>
            </a:r>
          </a:p>
        </p:txBody>
      </p:sp>
      <p:sp>
        <p:nvSpPr>
          <p:cNvPr id="310291" name="Text Box 19"/>
          <p:cNvSpPr txBox="1">
            <a:spLocks noChangeArrowheads="1"/>
          </p:cNvSpPr>
          <p:nvPr/>
        </p:nvSpPr>
        <p:spPr bwMode="auto">
          <a:xfrm>
            <a:off x="4368800" y="2454275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10292" name="Text Box 20"/>
          <p:cNvSpPr txBox="1">
            <a:spLocks noChangeArrowheads="1"/>
          </p:cNvSpPr>
          <p:nvPr/>
        </p:nvSpPr>
        <p:spPr bwMode="auto">
          <a:xfrm>
            <a:off x="5027613" y="2374900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3000</a:t>
            </a:r>
          </a:p>
        </p:txBody>
      </p:sp>
      <p:sp>
        <p:nvSpPr>
          <p:cNvPr id="310293" name="Oval 21"/>
          <p:cNvSpPr>
            <a:spLocks noChangeArrowheads="1"/>
          </p:cNvSpPr>
          <p:nvPr/>
        </p:nvSpPr>
        <p:spPr bwMode="auto">
          <a:xfrm>
            <a:off x="7356475" y="3013075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294" name="Oval 22"/>
          <p:cNvSpPr>
            <a:spLocks noChangeArrowheads="1"/>
          </p:cNvSpPr>
          <p:nvPr/>
        </p:nvSpPr>
        <p:spPr bwMode="auto">
          <a:xfrm>
            <a:off x="7566025" y="3198813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10295" name="Text Box 23"/>
          <p:cNvSpPr txBox="1">
            <a:spLocks noChangeArrowheads="1"/>
          </p:cNvSpPr>
          <p:nvPr/>
        </p:nvSpPr>
        <p:spPr bwMode="auto">
          <a:xfrm>
            <a:off x="4876800" y="2808288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10296" name="Text Box 24"/>
          <p:cNvSpPr txBox="1">
            <a:spLocks noChangeArrowheads="1"/>
          </p:cNvSpPr>
          <p:nvPr/>
        </p:nvSpPr>
        <p:spPr bwMode="auto">
          <a:xfrm>
            <a:off x="784225" y="2312988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10297" name="Rectangle 25"/>
          <p:cNvSpPr>
            <a:spLocks noChangeArrowheads="1"/>
          </p:cNvSpPr>
          <p:nvPr/>
        </p:nvSpPr>
        <p:spPr bwMode="auto">
          <a:xfrm>
            <a:off x="5508625" y="37655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298" name="Rectangle 26"/>
          <p:cNvSpPr>
            <a:spLocks noChangeArrowheads="1"/>
          </p:cNvSpPr>
          <p:nvPr/>
        </p:nvSpPr>
        <p:spPr bwMode="auto">
          <a:xfrm>
            <a:off x="819150" y="378460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299" name="Rectangle 27"/>
          <p:cNvSpPr>
            <a:spLocks noChangeArrowheads="1"/>
          </p:cNvSpPr>
          <p:nvPr/>
        </p:nvSpPr>
        <p:spPr bwMode="auto">
          <a:xfrm>
            <a:off x="1720850" y="378301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00" name="Rectangle 28"/>
          <p:cNvSpPr>
            <a:spLocks noChangeArrowheads="1"/>
          </p:cNvSpPr>
          <p:nvPr/>
        </p:nvSpPr>
        <p:spPr bwMode="auto">
          <a:xfrm>
            <a:off x="2659063" y="378301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01" name="Rectangle 29"/>
          <p:cNvSpPr>
            <a:spLocks noChangeArrowheads="1"/>
          </p:cNvSpPr>
          <p:nvPr/>
        </p:nvSpPr>
        <p:spPr bwMode="auto">
          <a:xfrm>
            <a:off x="3598863" y="378460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02" name="Rectangle 30"/>
          <p:cNvSpPr>
            <a:spLocks noChangeArrowheads="1"/>
          </p:cNvSpPr>
          <p:nvPr/>
        </p:nvSpPr>
        <p:spPr bwMode="auto">
          <a:xfrm>
            <a:off x="4562475" y="378301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03" name="Rectangle 31"/>
          <p:cNvSpPr>
            <a:spLocks noChangeArrowheads="1"/>
          </p:cNvSpPr>
          <p:nvPr/>
        </p:nvSpPr>
        <p:spPr bwMode="auto">
          <a:xfrm>
            <a:off x="6362700" y="2889250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04" name="Rectangle 32"/>
          <p:cNvSpPr>
            <a:spLocks noChangeArrowheads="1"/>
          </p:cNvSpPr>
          <p:nvPr/>
        </p:nvSpPr>
        <p:spPr bwMode="auto">
          <a:xfrm>
            <a:off x="6448425" y="2976563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05" name="Rectangle 33"/>
          <p:cNvSpPr>
            <a:spLocks noChangeArrowheads="1"/>
          </p:cNvSpPr>
          <p:nvPr/>
        </p:nvSpPr>
        <p:spPr bwMode="auto">
          <a:xfrm>
            <a:off x="6465888" y="3697288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06" name="Rectangle 34"/>
          <p:cNvSpPr>
            <a:spLocks noChangeArrowheads="1"/>
          </p:cNvSpPr>
          <p:nvPr/>
        </p:nvSpPr>
        <p:spPr bwMode="auto">
          <a:xfrm>
            <a:off x="6696075" y="2395538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07" name="Rectangle 35"/>
          <p:cNvSpPr>
            <a:spLocks noChangeArrowheads="1"/>
          </p:cNvSpPr>
          <p:nvPr/>
        </p:nvSpPr>
        <p:spPr bwMode="auto">
          <a:xfrm>
            <a:off x="7577138" y="2387600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08" name="Rectangle 36"/>
          <p:cNvSpPr>
            <a:spLocks noChangeArrowheads="1"/>
          </p:cNvSpPr>
          <p:nvPr/>
        </p:nvSpPr>
        <p:spPr bwMode="auto">
          <a:xfrm>
            <a:off x="1901825" y="2359025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09" name="Rectangle 37"/>
          <p:cNvSpPr>
            <a:spLocks noChangeArrowheads="1"/>
          </p:cNvSpPr>
          <p:nvPr/>
        </p:nvSpPr>
        <p:spPr bwMode="auto">
          <a:xfrm>
            <a:off x="2781300" y="2444750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10" name="Oval 38"/>
          <p:cNvSpPr>
            <a:spLocks noChangeArrowheads="1"/>
          </p:cNvSpPr>
          <p:nvPr/>
        </p:nvSpPr>
        <p:spPr bwMode="auto">
          <a:xfrm>
            <a:off x="1173163" y="2901950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11" name="AutoShape 39"/>
          <p:cNvSpPr>
            <a:spLocks noChangeArrowheads="1"/>
          </p:cNvSpPr>
          <p:nvPr/>
        </p:nvSpPr>
        <p:spPr bwMode="auto">
          <a:xfrm>
            <a:off x="4460875" y="2393950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12" name="AutoShape 40"/>
          <p:cNvSpPr>
            <a:spLocks noChangeArrowheads="1"/>
          </p:cNvSpPr>
          <p:nvPr/>
        </p:nvSpPr>
        <p:spPr bwMode="auto">
          <a:xfrm rot="11142331">
            <a:off x="4465638" y="3028950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0313" name="Text Box 41"/>
          <p:cNvSpPr txBox="1">
            <a:spLocks noChangeArrowheads="1"/>
          </p:cNvSpPr>
          <p:nvPr/>
        </p:nvSpPr>
        <p:spPr bwMode="auto">
          <a:xfrm>
            <a:off x="679450" y="3427413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10314" name="Text Box 42"/>
          <p:cNvSpPr txBox="1">
            <a:spLocks noChangeArrowheads="1"/>
          </p:cNvSpPr>
          <p:nvPr/>
        </p:nvSpPr>
        <p:spPr bwMode="auto">
          <a:xfrm>
            <a:off x="3392488" y="2936875"/>
            <a:ext cx="6969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10315" name="WordArt 43"/>
          <p:cNvSpPr>
            <a:spLocks noChangeArrowheads="1" noChangeShapeType="1" noTextEdit="1"/>
          </p:cNvSpPr>
          <p:nvPr/>
        </p:nvSpPr>
        <p:spPr bwMode="auto">
          <a:xfrm rot="5400000">
            <a:off x="4052888" y="307181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10318" name="AutoShape 46"/>
          <p:cNvSpPr>
            <a:spLocks noChangeArrowheads="1"/>
          </p:cNvSpPr>
          <p:nvPr/>
        </p:nvSpPr>
        <p:spPr bwMode="auto">
          <a:xfrm>
            <a:off x="817563" y="4733925"/>
            <a:ext cx="7346950" cy="1895475"/>
          </a:xfrm>
          <a:prstGeom prst="wedgeRectCallout">
            <a:avLst>
              <a:gd name="adj1" fmla="val -31333"/>
              <a:gd name="adj2" fmla="val -14799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10319" name="Text Box 47"/>
          <p:cNvSpPr txBox="1">
            <a:spLocks noChangeArrowheads="1"/>
          </p:cNvSpPr>
          <p:nvPr/>
        </p:nvSpPr>
        <p:spPr bwMode="auto">
          <a:xfrm>
            <a:off x="835356" y="4919468"/>
            <a:ext cx="7441911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Attention ! </a:t>
            </a:r>
            <a:r>
              <a:rPr lang="en-US" dirty="0" err="1" smtClean="0"/>
              <a:t>Lors</a:t>
            </a:r>
            <a:r>
              <a:rPr lang="en-US" dirty="0" smtClean="0"/>
              <a:t> du </a:t>
            </a:r>
            <a:r>
              <a:rPr lang="en-US" dirty="0" err="1" smtClean="0"/>
              <a:t>changement</a:t>
            </a:r>
            <a:r>
              <a:rPr lang="en-US" dirty="0" smtClean="0"/>
              <a:t> de source de navigation</a:t>
            </a:r>
          </a:p>
          <a:p>
            <a:r>
              <a:rPr lang="en-US" dirty="0" smtClean="0"/>
              <a:t>(GPS </a:t>
            </a:r>
            <a:r>
              <a:rPr lang="en-US" dirty="0" smtClean="0">
                <a:sym typeface="Wingdings"/>
              </a:rPr>
              <a:t> NAV1), </a:t>
            </a:r>
            <a:r>
              <a:rPr lang="en-US" dirty="0" err="1" smtClean="0">
                <a:sym typeface="Wingdings"/>
              </a:rPr>
              <a:t>l’AP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passe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automatiquement</a:t>
            </a:r>
            <a:r>
              <a:rPr lang="en-US" dirty="0" smtClean="0">
                <a:sym typeface="Wingdings"/>
              </a:rPr>
              <a:t> en mode 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ROL (et </a:t>
            </a:r>
            <a:r>
              <a:rPr lang="en-US" dirty="0" err="1" smtClean="0">
                <a:sym typeface="Wingdings"/>
              </a:rPr>
              <a:t>quitte</a:t>
            </a:r>
            <a:r>
              <a:rPr lang="en-US" dirty="0" smtClean="0">
                <a:sym typeface="Wingdings"/>
              </a:rPr>
              <a:t> le mode NAV). Il </a:t>
            </a:r>
            <a:r>
              <a:rPr lang="en-US" dirty="0" err="1" smtClean="0">
                <a:sym typeface="Wingdings"/>
              </a:rPr>
              <a:t>faut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donc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réarmer</a:t>
            </a:r>
            <a:r>
              <a:rPr lang="en-US" dirty="0" smtClean="0">
                <a:sym typeface="Wingdings"/>
              </a:rPr>
              <a:t> le mode</a:t>
            </a:r>
          </a:p>
          <a:p>
            <a:r>
              <a:rPr lang="en-US" dirty="0" smtClean="0">
                <a:sym typeface="Wingdings"/>
              </a:rPr>
              <a:t>NAV </a:t>
            </a:r>
            <a:r>
              <a:rPr lang="en-US" dirty="0" err="1" smtClean="0">
                <a:sym typeface="Wingdings"/>
              </a:rPr>
              <a:t>ou</a:t>
            </a:r>
            <a:r>
              <a:rPr lang="en-US" dirty="0" smtClean="0">
                <a:sym typeface="Wingdings"/>
              </a:rPr>
              <a:t> APP </a:t>
            </a:r>
            <a:r>
              <a:rPr lang="en-US" dirty="0" err="1" smtClean="0">
                <a:sym typeface="Wingdings"/>
              </a:rPr>
              <a:t>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l’issue</a:t>
            </a:r>
            <a:r>
              <a:rPr lang="en-US" dirty="0" smtClean="0">
                <a:sym typeface="Wingdings"/>
              </a:rPr>
              <a:t>.</a:t>
            </a:r>
            <a:endParaRPr lang="en-US" dirty="0"/>
          </a:p>
        </p:txBody>
      </p:sp>
      <p:sp>
        <p:nvSpPr>
          <p:cNvPr id="310324" name="Oval 52"/>
          <p:cNvSpPr>
            <a:spLocks noChangeArrowheads="1"/>
          </p:cNvSpPr>
          <p:nvPr/>
        </p:nvSpPr>
        <p:spPr bwMode="auto">
          <a:xfrm>
            <a:off x="1893888" y="2460625"/>
            <a:ext cx="815975" cy="349250"/>
          </a:xfrm>
          <a:prstGeom prst="ellipse">
            <a:avLst/>
          </a:prstGeom>
          <a:noFill/>
          <a:ln w="76200">
            <a:pattFill prst="dkVert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Indications </a:t>
            </a:r>
            <a:r>
              <a:rPr lang="en-US" dirty="0" smtClean="0"/>
              <a:t>pendant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approche</a:t>
            </a:r>
            <a:r>
              <a:rPr lang="en-US" dirty="0" smtClean="0"/>
              <a:t> ILS</a:t>
            </a:r>
            <a:endParaRPr lang="en-US" dirty="0"/>
          </a:p>
        </p:txBody>
      </p:sp>
      <p:sp>
        <p:nvSpPr>
          <p:cNvPr id="4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9D8E-2DB4-4A43-A070-C9E64D37D9EC}" type="slidenum">
              <a:rPr lang="en-US"/>
              <a:pPr/>
              <a:t>36</a:t>
            </a:fld>
            <a:endParaRPr lang="en-US"/>
          </a:p>
        </p:txBody>
      </p:sp>
      <p:sp>
        <p:nvSpPr>
          <p:cNvPr id="312323" name="Rectangle 3"/>
          <p:cNvSpPr>
            <a:spLocks noChangeArrowheads="1"/>
          </p:cNvSpPr>
          <p:nvPr/>
        </p:nvSpPr>
        <p:spPr bwMode="auto">
          <a:xfrm>
            <a:off x="728663" y="2222500"/>
            <a:ext cx="800735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24" name="Text Box 4"/>
          <p:cNvSpPr txBox="1">
            <a:spLocks noChangeArrowheads="1"/>
          </p:cNvSpPr>
          <p:nvPr/>
        </p:nvSpPr>
        <p:spPr bwMode="auto">
          <a:xfrm>
            <a:off x="7508875" y="2362200"/>
            <a:ext cx="974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BARO</a:t>
            </a:r>
          </a:p>
        </p:txBody>
      </p:sp>
      <p:sp>
        <p:nvSpPr>
          <p:cNvPr id="312325" name="Text Box 5"/>
          <p:cNvSpPr txBox="1">
            <a:spLocks noChangeArrowheads="1"/>
          </p:cNvSpPr>
          <p:nvPr/>
        </p:nvSpPr>
        <p:spPr bwMode="auto">
          <a:xfrm>
            <a:off x="6642100" y="2360613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ARM</a:t>
            </a:r>
          </a:p>
        </p:txBody>
      </p:sp>
      <p:sp>
        <p:nvSpPr>
          <p:cNvPr id="312326" name="Text Box 6"/>
          <p:cNvSpPr txBox="1">
            <a:spLocks noChangeArrowheads="1"/>
          </p:cNvSpPr>
          <p:nvPr/>
        </p:nvSpPr>
        <p:spPr bwMode="auto">
          <a:xfrm>
            <a:off x="6400800" y="2944813"/>
            <a:ext cx="5715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UP</a:t>
            </a:r>
          </a:p>
        </p:txBody>
      </p:sp>
      <p:sp>
        <p:nvSpPr>
          <p:cNvPr id="312327" name="Text Box 7"/>
          <p:cNvSpPr txBox="1">
            <a:spLocks noChangeArrowheads="1"/>
          </p:cNvSpPr>
          <p:nvPr/>
        </p:nvSpPr>
        <p:spPr bwMode="auto">
          <a:xfrm>
            <a:off x="6423025" y="3644900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DN</a:t>
            </a:r>
          </a:p>
        </p:txBody>
      </p:sp>
      <p:sp>
        <p:nvSpPr>
          <p:cNvPr id="312328" name="Text Box 8"/>
          <p:cNvSpPr txBox="1">
            <a:spLocks noChangeArrowheads="1"/>
          </p:cNvSpPr>
          <p:nvPr/>
        </p:nvSpPr>
        <p:spPr bwMode="auto">
          <a:xfrm>
            <a:off x="858838" y="3721100"/>
            <a:ext cx="5556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sp>
        <p:nvSpPr>
          <p:cNvPr id="312329" name="Text Box 9"/>
          <p:cNvSpPr txBox="1">
            <a:spLocks noChangeArrowheads="1"/>
          </p:cNvSpPr>
          <p:nvPr/>
        </p:nvSpPr>
        <p:spPr bwMode="auto">
          <a:xfrm>
            <a:off x="1666875" y="3748088"/>
            <a:ext cx="804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HDG</a:t>
            </a:r>
          </a:p>
        </p:txBody>
      </p:sp>
      <p:sp>
        <p:nvSpPr>
          <p:cNvPr id="312330" name="Text Box 10"/>
          <p:cNvSpPr txBox="1">
            <a:spLocks noChangeArrowheads="1"/>
          </p:cNvSpPr>
          <p:nvPr/>
        </p:nvSpPr>
        <p:spPr bwMode="auto">
          <a:xfrm>
            <a:off x="2625725" y="376078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NAV</a:t>
            </a:r>
          </a:p>
        </p:txBody>
      </p:sp>
      <p:sp>
        <p:nvSpPr>
          <p:cNvPr id="312331" name="Text Box 11"/>
          <p:cNvSpPr txBox="1">
            <a:spLocks noChangeArrowheads="1"/>
          </p:cNvSpPr>
          <p:nvPr/>
        </p:nvSpPr>
        <p:spPr bwMode="auto">
          <a:xfrm>
            <a:off x="3584575" y="374808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12332" name="Text Box 12"/>
          <p:cNvSpPr txBox="1">
            <a:spLocks noChangeArrowheads="1"/>
          </p:cNvSpPr>
          <p:nvPr/>
        </p:nvSpPr>
        <p:spPr bwMode="auto">
          <a:xfrm>
            <a:off x="4559300" y="3735388"/>
            <a:ext cx="75723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REV</a:t>
            </a:r>
          </a:p>
        </p:txBody>
      </p:sp>
      <p:sp>
        <p:nvSpPr>
          <p:cNvPr id="312333" name="Text Box 13"/>
          <p:cNvSpPr txBox="1">
            <a:spLocks noChangeArrowheads="1"/>
          </p:cNvSpPr>
          <p:nvPr/>
        </p:nvSpPr>
        <p:spPr bwMode="auto">
          <a:xfrm>
            <a:off x="5537200" y="3721100"/>
            <a:ext cx="696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12334" name="Text Box 14"/>
          <p:cNvSpPr txBox="1">
            <a:spLocks noChangeArrowheads="1"/>
          </p:cNvSpPr>
          <p:nvPr/>
        </p:nvSpPr>
        <p:spPr bwMode="auto">
          <a:xfrm>
            <a:off x="895350" y="3165475"/>
            <a:ext cx="3698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312335" name="Text Box 15"/>
          <p:cNvSpPr txBox="1">
            <a:spLocks noChangeArrowheads="1"/>
          </p:cNvSpPr>
          <p:nvPr/>
        </p:nvSpPr>
        <p:spPr bwMode="auto">
          <a:xfrm>
            <a:off x="1289050" y="3176588"/>
            <a:ext cx="3857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312336" name="Text Box 16"/>
          <p:cNvSpPr txBox="1">
            <a:spLocks noChangeArrowheads="1"/>
          </p:cNvSpPr>
          <p:nvPr/>
        </p:nvSpPr>
        <p:spPr bwMode="auto">
          <a:xfrm>
            <a:off x="1909763" y="2428875"/>
            <a:ext cx="7572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APR</a:t>
            </a:r>
          </a:p>
        </p:txBody>
      </p:sp>
      <p:sp>
        <p:nvSpPr>
          <p:cNvPr id="312337" name="Text Box 17"/>
          <p:cNvSpPr txBox="1">
            <a:spLocks noChangeArrowheads="1"/>
          </p:cNvSpPr>
          <p:nvPr/>
        </p:nvSpPr>
        <p:spPr bwMode="auto">
          <a:xfrm>
            <a:off x="2835275" y="2427288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AP</a:t>
            </a:r>
          </a:p>
        </p:txBody>
      </p:sp>
      <p:sp>
        <p:nvSpPr>
          <p:cNvPr id="312338" name="Text Box 18"/>
          <p:cNvSpPr txBox="1">
            <a:spLocks noChangeArrowheads="1"/>
          </p:cNvSpPr>
          <p:nvPr/>
        </p:nvSpPr>
        <p:spPr bwMode="auto">
          <a:xfrm>
            <a:off x="3552825" y="2411413"/>
            <a:ext cx="6969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ALT</a:t>
            </a:r>
          </a:p>
        </p:txBody>
      </p:sp>
      <p:sp>
        <p:nvSpPr>
          <p:cNvPr id="312339" name="Text Box 19"/>
          <p:cNvSpPr txBox="1">
            <a:spLocks noChangeArrowheads="1"/>
          </p:cNvSpPr>
          <p:nvPr/>
        </p:nvSpPr>
        <p:spPr bwMode="auto">
          <a:xfrm>
            <a:off x="4368800" y="2454275"/>
            <a:ext cx="395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P</a:t>
            </a:r>
          </a:p>
          <a:p>
            <a:r>
              <a:rPr lang="en-US" sz="1800"/>
              <a:t>T</a:t>
            </a:r>
          </a:p>
        </p:txBody>
      </p:sp>
      <p:sp>
        <p:nvSpPr>
          <p:cNvPr id="312340" name="Text Box 20"/>
          <p:cNvSpPr txBox="1">
            <a:spLocks noChangeArrowheads="1"/>
          </p:cNvSpPr>
          <p:nvPr/>
        </p:nvSpPr>
        <p:spPr bwMode="auto">
          <a:xfrm>
            <a:off x="5027613" y="2374900"/>
            <a:ext cx="8064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3000</a:t>
            </a:r>
          </a:p>
        </p:txBody>
      </p:sp>
      <p:sp>
        <p:nvSpPr>
          <p:cNvPr id="312341" name="Oval 21"/>
          <p:cNvSpPr>
            <a:spLocks noChangeArrowheads="1"/>
          </p:cNvSpPr>
          <p:nvPr/>
        </p:nvSpPr>
        <p:spPr bwMode="auto">
          <a:xfrm>
            <a:off x="7356475" y="3013075"/>
            <a:ext cx="976313" cy="9763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42" name="Oval 22"/>
          <p:cNvSpPr>
            <a:spLocks noChangeArrowheads="1"/>
          </p:cNvSpPr>
          <p:nvPr/>
        </p:nvSpPr>
        <p:spPr bwMode="auto">
          <a:xfrm>
            <a:off x="7566025" y="3198813"/>
            <a:ext cx="568325" cy="5921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312343" name="Text Box 23"/>
          <p:cNvSpPr txBox="1">
            <a:spLocks noChangeArrowheads="1"/>
          </p:cNvSpPr>
          <p:nvPr/>
        </p:nvSpPr>
        <p:spPr bwMode="auto">
          <a:xfrm>
            <a:off x="4876800" y="2808288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ALERT FT</a:t>
            </a:r>
          </a:p>
        </p:txBody>
      </p:sp>
      <p:sp>
        <p:nvSpPr>
          <p:cNvPr id="312344" name="Text Box 24"/>
          <p:cNvSpPr txBox="1">
            <a:spLocks noChangeArrowheads="1"/>
          </p:cNvSpPr>
          <p:nvPr/>
        </p:nvSpPr>
        <p:spPr bwMode="auto">
          <a:xfrm>
            <a:off x="784225" y="2312988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" b="1" i="1"/>
              <a:t>BENDIX/KING</a:t>
            </a:r>
          </a:p>
          <a:p>
            <a:pPr algn="ctr"/>
            <a:r>
              <a:rPr lang="en-US" sz="800" b="1"/>
              <a:t>KAP 144</a:t>
            </a:r>
          </a:p>
        </p:txBody>
      </p:sp>
      <p:sp>
        <p:nvSpPr>
          <p:cNvPr id="312345" name="Rectangle 25"/>
          <p:cNvSpPr>
            <a:spLocks noChangeArrowheads="1"/>
          </p:cNvSpPr>
          <p:nvPr/>
        </p:nvSpPr>
        <p:spPr bwMode="auto">
          <a:xfrm>
            <a:off x="5508625" y="376555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46" name="Rectangle 26"/>
          <p:cNvSpPr>
            <a:spLocks noChangeArrowheads="1"/>
          </p:cNvSpPr>
          <p:nvPr/>
        </p:nvSpPr>
        <p:spPr bwMode="auto">
          <a:xfrm>
            <a:off x="819150" y="378460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47" name="Rectangle 27"/>
          <p:cNvSpPr>
            <a:spLocks noChangeArrowheads="1"/>
          </p:cNvSpPr>
          <p:nvPr/>
        </p:nvSpPr>
        <p:spPr bwMode="auto">
          <a:xfrm>
            <a:off x="1720850" y="378301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48" name="Rectangle 28"/>
          <p:cNvSpPr>
            <a:spLocks noChangeArrowheads="1"/>
          </p:cNvSpPr>
          <p:nvPr/>
        </p:nvSpPr>
        <p:spPr bwMode="auto">
          <a:xfrm>
            <a:off x="2659063" y="378301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49" name="Rectangle 29"/>
          <p:cNvSpPr>
            <a:spLocks noChangeArrowheads="1"/>
          </p:cNvSpPr>
          <p:nvPr/>
        </p:nvSpPr>
        <p:spPr bwMode="auto">
          <a:xfrm>
            <a:off x="3598863" y="3784600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50" name="Rectangle 30"/>
          <p:cNvSpPr>
            <a:spLocks noChangeArrowheads="1"/>
          </p:cNvSpPr>
          <p:nvPr/>
        </p:nvSpPr>
        <p:spPr bwMode="auto">
          <a:xfrm>
            <a:off x="4562475" y="3783013"/>
            <a:ext cx="70485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51" name="Rectangle 31"/>
          <p:cNvSpPr>
            <a:spLocks noChangeArrowheads="1"/>
          </p:cNvSpPr>
          <p:nvPr/>
        </p:nvSpPr>
        <p:spPr bwMode="auto">
          <a:xfrm>
            <a:off x="6362700" y="2889250"/>
            <a:ext cx="692150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52" name="Rectangle 32"/>
          <p:cNvSpPr>
            <a:spLocks noChangeArrowheads="1"/>
          </p:cNvSpPr>
          <p:nvPr/>
        </p:nvSpPr>
        <p:spPr bwMode="auto">
          <a:xfrm>
            <a:off x="6448425" y="2976563"/>
            <a:ext cx="53181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53" name="Rectangle 33"/>
          <p:cNvSpPr>
            <a:spLocks noChangeArrowheads="1"/>
          </p:cNvSpPr>
          <p:nvPr/>
        </p:nvSpPr>
        <p:spPr bwMode="auto">
          <a:xfrm>
            <a:off x="6465888" y="3697288"/>
            <a:ext cx="531812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54" name="Rectangle 34"/>
          <p:cNvSpPr>
            <a:spLocks noChangeArrowheads="1"/>
          </p:cNvSpPr>
          <p:nvPr/>
        </p:nvSpPr>
        <p:spPr bwMode="auto">
          <a:xfrm>
            <a:off x="6696075" y="2395538"/>
            <a:ext cx="741363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55" name="Rectangle 35"/>
          <p:cNvSpPr>
            <a:spLocks noChangeArrowheads="1"/>
          </p:cNvSpPr>
          <p:nvPr/>
        </p:nvSpPr>
        <p:spPr bwMode="auto">
          <a:xfrm>
            <a:off x="7577138" y="2387600"/>
            <a:ext cx="841375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56" name="Rectangle 36"/>
          <p:cNvSpPr>
            <a:spLocks noChangeArrowheads="1"/>
          </p:cNvSpPr>
          <p:nvPr/>
        </p:nvSpPr>
        <p:spPr bwMode="auto">
          <a:xfrm>
            <a:off x="1901825" y="2359025"/>
            <a:ext cx="4165600" cy="104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57" name="Rectangle 37"/>
          <p:cNvSpPr>
            <a:spLocks noChangeArrowheads="1"/>
          </p:cNvSpPr>
          <p:nvPr/>
        </p:nvSpPr>
        <p:spPr bwMode="auto">
          <a:xfrm>
            <a:off x="2781300" y="2444750"/>
            <a:ext cx="642938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58" name="Oval 38"/>
          <p:cNvSpPr>
            <a:spLocks noChangeArrowheads="1"/>
          </p:cNvSpPr>
          <p:nvPr/>
        </p:nvSpPr>
        <p:spPr bwMode="auto">
          <a:xfrm>
            <a:off x="1173163" y="2901950"/>
            <a:ext cx="88900" cy="889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59" name="AutoShape 39"/>
          <p:cNvSpPr>
            <a:spLocks noChangeArrowheads="1"/>
          </p:cNvSpPr>
          <p:nvPr/>
        </p:nvSpPr>
        <p:spPr bwMode="auto">
          <a:xfrm>
            <a:off x="4460875" y="2393950"/>
            <a:ext cx="144463" cy="136525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60" name="AutoShape 40"/>
          <p:cNvSpPr>
            <a:spLocks noChangeArrowheads="1"/>
          </p:cNvSpPr>
          <p:nvPr/>
        </p:nvSpPr>
        <p:spPr bwMode="auto">
          <a:xfrm rot="11142331">
            <a:off x="4465638" y="3028950"/>
            <a:ext cx="144462" cy="136525"/>
          </a:xfrm>
          <a:prstGeom prst="triangle">
            <a:avLst>
              <a:gd name="adj" fmla="val 4065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2361" name="Text Box 41"/>
          <p:cNvSpPr txBox="1">
            <a:spLocks noChangeArrowheads="1"/>
          </p:cNvSpPr>
          <p:nvPr/>
        </p:nvSpPr>
        <p:spPr bwMode="auto">
          <a:xfrm>
            <a:off x="679450" y="3427413"/>
            <a:ext cx="8315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fr-FR"/>
          </a:p>
        </p:txBody>
      </p:sp>
      <p:sp>
        <p:nvSpPr>
          <p:cNvPr id="312362" name="Text Box 42"/>
          <p:cNvSpPr txBox="1">
            <a:spLocks noChangeArrowheads="1"/>
          </p:cNvSpPr>
          <p:nvPr/>
        </p:nvSpPr>
        <p:spPr bwMode="auto">
          <a:xfrm>
            <a:off x="2154238" y="2936875"/>
            <a:ext cx="587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GS</a:t>
            </a:r>
          </a:p>
        </p:txBody>
      </p:sp>
      <p:sp>
        <p:nvSpPr>
          <p:cNvPr id="312363" name="WordArt 43"/>
          <p:cNvSpPr>
            <a:spLocks noChangeArrowheads="1" noChangeShapeType="1" noTextEdit="1"/>
          </p:cNvSpPr>
          <p:nvPr/>
        </p:nvSpPr>
        <p:spPr bwMode="auto">
          <a:xfrm rot="5400000">
            <a:off x="2814638" y="3071812"/>
            <a:ext cx="292100" cy="111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49472"/>
              </a:avLst>
            </a:prstTxWarp>
          </a:bodyPr>
          <a:lstStyle/>
          <a:p>
            <a:pPr algn="ctr" fontAlgn="auto"/>
            <a:r>
              <a:rPr lang="fr-FR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  <a:ea typeface="Arial Black"/>
                <a:cs typeface="Arial Black"/>
              </a:rPr>
              <a:t>ARM</a:t>
            </a:r>
          </a:p>
        </p:txBody>
      </p:sp>
      <p:sp>
        <p:nvSpPr>
          <p:cNvPr id="312364" name="AutoShape 44"/>
          <p:cNvSpPr>
            <a:spLocks noChangeArrowheads="1"/>
          </p:cNvSpPr>
          <p:nvPr/>
        </p:nvSpPr>
        <p:spPr bwMode="auto">
          <a:xfrm>
            <a:off x="801688" y="4545013"/>
            <a:ext cx="7513637" cy="1490662"/>
          </a:xfrm>
          <a:prstGeom prst="wedgeRectCallout">
            <a:avLst>
              <a:gd name="adj1" fmla="val -25532"/>
              <a:gd name="adj2" fmla="val -1329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312365" name="Text Box 45"/>
          <p:cNvSpPr txBox="1">
            <a:spLocks noChangeArrowheads="1"/>
          </p:cNvSpPr>
          <p:nvPr/>
        </p:nvSpPr>
        <p:spPr bwMode="auto">
          <a:xfrm>
            <a:off x="922338" y="4622800"/>
            <a:ext cx="7053283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Le glide </a:t>
            </a:r>
            <a:r>
              <a:rPr lang="en-US" dirty="0"/>
              <a:t>slope </a:t>
            </a:r>
            <a:r>
              <a:rPr lang="en-US" dirty="0" err="1" smtClean="0"/>
              <a:t>s’armera</a:t>
            </a:r>
            <a:r>
              <a:rPr lang="en-US" dirty="0" smtClean="0"/>
              <a:t> </a:t>
            </a:r>
            <a:r>
              <a:rPr lang="en-US" dirty="0" err="1" smtClean="0"/>
              <a:t>dès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le LOC </a:t>
            </a:r>
          </a:p>
          <a:p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capturé</a:t>
            </a:r>
            <a:r>
              <a:rPr lang="en-US" dirty="0" smtClean="0"/>
              <a:t> et </a:t>
            </a:r>
            <a:r>
              <a:rPr lang="en-US" dirty="0" err="1" smtClean="0"/>
              <a:t>qu’un</a:t>
            </a:r>
            <a:r>
              <a:rPr lang="en-US" dirty="0" smtClean="0"/>
              <a:t> signal glide slope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reçu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Lors</a:t>
            </a:r>
            <a:r>
              <a:rPr lang="en-US" dirty="0" smtClean="0"/>
              <a:t> de </a:t>
            </a:r>
            <a:r>
              <a:rPr lang="en-US" dirty="0" err="1" smtClean="0"/>
              <a:t>l’interception</a:t>
            </a:r>
            <a:r>
              <a:rPr lang="en-US" dirty="0" smtClean="0"/>
              <a:t> du glide, </a:t>
            </a:r>
            <a:r>
              <a:rPr lang="en-US" dirty="0"/>
              <a:t>GS ARM </a:t>
            </a:r>
            <a:r>
              <a:rPr lang="en-US" dirty="0" err="1" smtClean="0"/>
              <a:t>disparait</a:t>
            </a:r>
            <a:r>
              <a:rPr lang="en-US" dirty="0" smtClean="0"/>
              <a:t> et GS</a:t>
            </a:r>
          </a:p>
          <a:p>
            <a:r>
              <a:rPr lang="en-US" dirty="0" err="1" smtClean="0"/>
              <a:t>remplace</a:t>
            </a:r>
            <a:r>
              <a:rPr lang="en-US" dirty="0" smtClean="0"/>
              <a:t> </a:t>
            </a:r>
            <a:r>
              <a:rPr lang="en-US" dirty="0" err="1" smtClean="0"/>
              <a:t>l’indication</a:t>
            </a:r>
            <a:r>
              <a:rPr lang="en-US" dirty="0" smtClean="0"/>
              <a:t> ALT </a:t>
            </a:r>
            <a:r>
              <a:rPr lang="en-US" dirty="0" err="1" smtClean="0"/>
              <a:t>ou</a:t>
            </a:r>
            <a:r>
              <a:rPr lang="en-US" dirty="0" smtClean="0"/>
              <a:t> VS.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Approche</a:t>
            </a:r>
            <a:r>
              <a:rPr lang="en-US" sz="3200" dirty="0" smtClean="0"/>
              <a:t> </a:t>
            </a:r>
            <a:r>
              <a:rPr lang="en-US" sz="3200" dirty="0" err="1" smtClean="0"/>
              <a:t>interrompue</a:t>
            </a:r>
            <a:endParaRPr lang="en-US" sz="3200" dirty="0"/>
          </a:p>
        </p:txBody>
      </p:sp>
      <p:sp>
        <p:nvSpPr>
          <p:cNvPr id="275459" name="Rectangle 3"/>
          <p:cNvSpPr>
            <a:spLocks noGrp="1" noChangeArrowheads="1"/>
          </p:cNvSpPr>
          <p:nvPr>
            <p:ph idx="1"/>
          </p:nvPr>
        </p:nvSpPr>
        <p:spPr>
          <a:xfrm>
            <a:off x="415925" y="1462088"/>
            <a:ext cx="8310563" cy="48402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G1000 </a:t>
            </a:r>
            <a:r>
              <a:rPr lang="en-US" sz="2000" dirty="0" smtClean="0"/>
              <a:t>suspends le </a:t>
            </a:r>
            <a:r>
              <a:rPr lang="en-US" sz="2000" dirty="0" err="1" smtClean="0"/>
              <a:t>séquence</a:t>
            </a:r>
            <a:r>
              <a:rPr lang="en-US" sz="2000" dirty="0" smtClean="0"/>
              <a:t> </a:t>
            </a:r>
            <a:r>
              <a:rPr lang="en-US" sz="2000" dirty="0" err="1" smtClean="0"/>
              <a:t>automatique</a:t>
            </a:r>
            <a:r>
              <a:rPr lang="en-US" sz="2000" dirty="0" smtClean="0"/>
              <a:t> des waypoints après le passage du </a:t>
            </a:r>
            <a:r>
              <a:rPr lang="en-US" sz="2000" dirty="0" err="1" smtClean="0"/>
              <a:t>MAPt</a:t>
            </a:r>
            <a:r>
              <a:rPr lang="en-US" sz="2000" dirty="0" smtClean="0"/>
              <a:t>, </a:t>
            </a:r>
            <a:r>
              <a:rPr lang="en-US" sz="2000" dirty="0" err="1" smtClean="0"/>
              <a:t>l’indication</a:t>
            </a:r>
            <a:r>
              <a:rPr lang="en-US" sz="2000" dirty="0" smtClean="0"/>
              <a:t> SUSP </a:t>
            </a:r>
            <a:r>
              <a:rPr lang="en-US" sz="2000" dirty="0" err="1" smtClean="0"/>
              <a:t>apparaît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 smtClean="0"/>
              <a:t>DESENGAGER </a:t>
            </a:r>
            <a:r>
              <a:rPr lang="en-US" sz="2000" dirty="0" err="1" smtClean="0"/>
              <a:t>l’AP</a:t>
            </a:r>
            <a:r>
              <a:rPr lang="en-US" sz="2000" dirty="0" smtClean="0"/>
              <a:t> pour </a:t>
            </a:r>
            <a:r>
              <a:rPr lang="en-US" sz="2000" dirty="0" err="1" smtClean="0"/>
              <a:t>effectuer</a:t>
            </a:r>
            <a:r>
              <a:rPr lang="en-US" sz="2000" dirty="0" smtClean="0"/>
              <a:t> la remise de </a:t>
            </a:r>
            <a:r>
              <a:rPr lang="en-US" sz="2000" dirty="0" err="1" smtClean="0"/>
              <a:t>gaz</a:t>
            </a:r>
            <a:r>
              <a:rPr lang="en-US" sz="2000" dirty="0" smtClean="0"/>
              <a:t> 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b="1" dirty="0" err="1" smtClean="0"/>
              <a:t>Appuyer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sur</a:t>
            </a:r>
            <a:r>
              <a:rPr lang="en-US" sz="2000" b="1" dirty="0" smtClean="0"/>
              <a:t> CDI </a:t>
            </a:r>
            <a:r>
              <a:rPr lang="en-US" sz="2000" dirty="0"/>
              <a:t>(</a:t>
            </a:r>
            <a:r>
              <a:rPr lang="en-US" sz="2000" dirty="0" smtClean="0"/>
              <a:t>PFD), </a:t>
            </a:r>
            <a:r>
              <a:rPr lang="en-US" sz="2000" dirty="0" err="1" smtClean="0"/>
              <a:t>si</a:t>
            </a:r>
            <a:r>
              <a:rPr lang="en-US" sz="2000" dirty="0" smtClean="0"/>
              <a:t> </a:t>
            </a:r>
            <a:r>
              <a:rPr lang="en-US" sz="2000" dirty="0" err="1" smtClean="0"/>
              <a:t>nécessaire</a:t>
            </a:r>
            <a:r>
              <a:rPr lang="en-US" sz="2000" dirty="0" smtClean="0"/>
              <a:t>, pour </a:t>
            </a:r>
            <a:r>
              <a:rPr lang="en-US" sz="2000" dirty="0" err="1" smtClean="0"/>
              <a:t>sélectionner</a:t>
            </a:r>
            <a:r>
              <a:rPr lang="en-US" sz="2000" dirty="0" smtClean="0"/>
              <a:t> la source </a:t>
            </a:r>
            <a:r>
              <a:rPr lang="en-US" sz="2000" dirty="0" err="1" smtClean="0"/>
              <a:t>appropriée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1900" dirty="0" err="1" smtClean="0"/>
              <a:t>Habituellement</a:t>
            </a:r>
            <a:r>
              <a:rPr lang="en-US" sz="1900" dirty="0" smtClean="0"/>
              <a:t>, le GPS </a:t>
            </a:r>
            <a:r>
              <a:rPr lang="en-US" sz="1900" dirty="0" err="1" smtClean="0"/>
              <a:t>est</a:t>
            </a:r>
            <a:r>
              <a:rPr lang="en-US" sz="1900" dirty="0" smtClean="0"/>
              <a:t> </a:t>
            </a:r>
            <a:r>
              <a:rPr lang="en-US" sz="1900" dirty="0" err="1" smtClean="0"/>
              <a:t>indiqué</a:t>
            </a:r>
            <a:r>
              <a:rPr lang="en-US" sz="1900" dirty="0" smtClean="0"/>
              <a:t> pour la MAP</a:t>
            </a:r>
            <a:endParaRPr lang="en-US" sz="1900" dirty="0"/>
          </a:p>
          <a:p>
            <a:pPr>
              <a:lnSpc>
                <a:spcPct val="90000"/>
              </a:lnSpc>
            </a:pPr>
            <a:r>
              <a:rPr lang="en-US" sz="2000" b="1" dirty="0" err="1" smtClean="0"/>
              <a:t>Appuyer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sur</a:t>
            </a:r>
            <a:r>
              <a:rPr lang="en-US" sz="2000" b="1" dirty="0" smtClean="0"/>
              <a:t> SUSP </a:t>
            </a:r>
            <a:r>
              <a:rPr lang="en-US" sz="2000" dirty="0" smtClean="0"/>
              <a:t>(PFD) pour </a:t>
            </a:r>
            <a:r>
              <a:rPr lang="en-US" sz="2000" dirty="0" err="1" smtClean="0"/>
              <a:t>débuter</a:t>
            </a:r>
            <a:r>
              <a:rPr lang="en-US" sz="2000" dirty="0" smtClean="0"/>
              <a:t> le </a:t>
            </a:r>
            <a:r>
              <a:rPr lang="en-US" sz="2000" dirty="0" err="1" smtClean="0"/>
              <a:t>séquençage</a:t>
            </a:r>
            <a:r>
              <a:rPr lang="en-US" sz="2000" dirty="0" smtClean="0"/>
              <a:t> de </a:t>
            </a:r>
            <a:r>
              <a:rPr lang="en-US" sz="2000" dirty="0" err="1" smtClean="0"/>
              <a:t>l’approche</a:t>
            </a:r>
            <a:r>
              <a:rPr lang="en-US" sz="2000" dirty="0" smtClean="0"/>
              <a:t> </a:t>
            </a:r>
            <a:r>
              <a:rPr lang="en-US" sz="2000" dirty="0" err="1" smtClean="0"/>
              <a:t>interrompue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1800" dirty="0" err="1" smtClean="0"/>
              <a:t>Contrôler</a:t>
            </a:r>
            <a:r>
              <a:rPr lang="en-US" sz="1800" dirty="0" smtClean="0"/>
              <a:t> les restrictions </a:t>
            </a:r>
            <a:r>
              <a:rPr lang="en-US" sz="1800" dirty="0" err="1" smtClean="0"/>
              <a:t>d’altitude</a:t>
            </a:r>
            <a:r>
              <a:rPr lang="en-US" sz="1800" dirty="0" smtClean="0"/>
              <a:t> </a:t>
            </a:r>
            <a:r>
              <a:rPr lang="en-US" sz="1800" dirty="0" err="1" smtClean="0"/>
              <a:t>sur</a:t>
            </a:r>
            <a:r>
              <a:rPr lang="en-US" sz="1800" dirty="0" smtClean="0"/>
              <a:t> la carte </a:t>
            </a:r>
            <a:r>
              <a:rPr lang="en-US" sz="1800" dirty="0" err="1" smtClean="0"/>
              <a:t>d’approche</a:t>
            </a: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en-US" sz="1800" dirty="0" smtClean="0"/>
              <a:t>Ne pas engager </a:t>
            </a:r>
            <a:r>
              <a:rPr lang="en-US" sz="1800" dirty="0" err="1" smtClean="0"/>
              <a:t>l’AP</a:t>
            </a:r>
            <a:r>
              <a:rPr lang="en-US" sz="1800" dirty="0" smtClean="0"/>
              <a:t> en </a:t>
            </a:r>
            <a:r>
              <a:rPr lang="en-US" sz="1800" dirty="0" err="1" smtClean="0"/>
              <a:t>dessous</a:t>
            </a:r>
            <a:r>
              <a:rPr lang="en-US" sz="1800" dirty="0" smtClean="0"/>
              <a:t> de 800ft AGL</a:t>
            </a: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 err="1" smtClean="0"/>
              <a:t>Régler</a:t>
            </a:r>
            <a:r>
              <a:rPr lang="en-US" sz="2000" dirty="0" smtClean="0"/>
              <a:t> </a:t>
            </a:r>
            <a:r>
              <a:rPr lang="en-US" sz="2000" dirty="0" err="1" smtClean="0"/>
              <a:t>l’altitude</a:t>
            </a:r>
            <a:r>
              <a:rPr lang="en-US" sz="2000" dirty="0" smtClean="0"/>
              <a:t> </a:t>
            </a:r>
            <a:r>
              <a:rPr lang="en-US" sz="2000" dirty="0" err="1" smtClean="0"/>
              <a:t>cible</a:t>
            </a:r>
            <a:r>
              <a:rPr lang="en-US" sz="2000" dirty="0" smtClean="0"/>
              <a:t> de </a:t>
            </a:r>
            <a:r>
              <a:rPr lang="en-US" sz="2000" dirty="0" err="1" smtClean="0"/>
              <a:t>l’approche</a:t>
            </a:r>
            <a:r>
              <a:rPr lang="en-US" sz="2000" dirty="0" smtClean="0"/>
              <a:t> </a:t>
            </a:r>
            <a:r>
              <a:rPr lang="en-US" sz="2000" dirty="0" err="1" smtClean="0"/>
              <a:t>interrompue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</a:t>
            </a:r>
            <a:r>
              <a:rPr lang="en-US" sz="2000" dirty="0" err="1" smtClean="0"/>
              <a:t>l’alerte</a:t>
            </a:r>
            <a:r>
              <a:rPr lang="en-US" sz="2000" dirty="0" smtClean="0"/>
              <a:t> </a:t>
            </a:r>
            <a:r>
              <a:rPr lang="en-US" sz="2000" dirty="0" err="1" smtClean="0"/>
              <a:t>d’ALT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1800" dirty="0" err="1" smtClean="0"/>
              <a:t>Idéalement</a:t>
            </a:r>
            <a:r>
              <a:rPr lang="en-US" sz="1800" dirty="0" smtClean="0"/>
              <a:t>, </a:t>
            </a:r>
            <a:r>
              <a:rPr lang="en-US" sz="1800" dirty="0" err="1" smtClean="0"/>
              <a:t>cette</a:t>
            </a:r>
            <a:r>
              <a:rPr lang="en-US" sz="1800" dirty="0" smtClean="0"/>
              <a:t> altitude </a:t>
            </a:r>
            <a:r>
              <a:rPr lang="en-US" sz="1800" dirty="0" err="1" smtClean="0"/>
              <a:t>devrait</a:t>
            </a:r>
            <a:r>
              <a:rPr lang="en-US" sz="1800" dirty="0" smtClean="0"/>
              <a:t> </a:t>
            </a:r>
            <a:r>
              <a:rPr lang="en-US" sz="1800" dirty="0" err="1" smtClean="0"/>
              <a:t>être</a:t>
            </a:r>
            <a:r>
              <a:rPr lang="en-US" sz="1800" dirty="0" smtClean="0"/>
              <a:t> </a:t>
            </a:r>
            <a:r>
              <a:rPr lang="en-US" sz="1800" dirty="0" err="1" smtClean="0"/>
              <a:t>réglée</a:t>
            </a:r>
            <a:r>
              <a:rPr lang="en-US" sz="1800" dirty="0" smtClean="0"/>
              <a:t> </a:t>
            </a:r>
            <a:r>
              <a:rPr lang="en-US" sz="1800" dirty="0" err="1" smtClean="0"/>
              <a:t>durant</a:t>
            </a:r>
            <a:r>
              <a:rPr lang="en-US" sz="1800" dirty="0" smtClean="0"/>
              <a:t> la </a:t>
            </a:r>
            <a:r>
              <a:rPr lang="en-US" sz="1800" dirty="0" err="1" smtClean="0"/>
              <a:t>descente</a:t>
            </a:r>
            <a:r>
              <a:rPr lang="en-US" sz="1800" dirty="0" smtClean="0"/>
              <a:t> </a:t>
            </a:r>
            <a:r>
              <a:rPr lang="en-US" sz="1800" dirty="0" err="1" smtClean="0"/>
              <a:t>sur</a:t>
            </a:r>
            <a:r>
              <a:rPr lang="en-US" sz="1800" dirty="0" smtClean="0"/>
              <a:t> </a:t>
            </a:r>
            <a:r>
              <a:rPr lang="en-US" sz="1800" dirty="0" err="1" smtClean="0"/>
              <a:t>l’ILS</a:t>
            </a: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 smtClean="0"/>
              <a:t>Après le début de </a:t>
            </a:r>
            <a:r>
              <a:rPr lang="en-US" sz="2000" dirty="0" err="1" smtClean="0"/>
              <a:t>l’approche</a:t>
            </a:r>
            <a:r>
              <a:rPr lang="en-US" sz="2000" dirty="0" smtClean="0"/>
              <a:t> </a:t>
            </a:r>
            <a:r>
              <a:rPr lang="en-US" sz="2000" dirty="0" err="1" smtClean="0"/>
              <a:t>interrompue</a:t>
            </a:r>
            <a:r>
              <a:rPr lang="en-US" sz="2000" dirty="0" smtClean="0"/>
              <a:t>, </a:t>
            </a:r>
            <a:r>
              <a:rPr lang="en-US" sz="2000" dirty="0" err="1" smtClean="0"/>
              <a:t>reprendre</a:t>
            </a:r>
            <a:r>
              <a:rPr lang="en-US" sz="2000" dirty="0" smtClean="0"/>
              <a:t> les </a:t>
            </a:r>
            <a:r>
              <a:rPr lang="en-US" sz="2000" dirty="0" err="1" smtClean="0"/>
              <a:t>procédures</a:t>
            </a:r>
            <a:r>
              <a:rPr lang="en-US" sz="2000" dirty="0" smtClean="0"/>
              <a:t> de </a:t>
            </a:r>
            <a:r>
              <a:rPr lang="en-US" sz="2000" dirty="0" err="1" smtClean="0"/>
              <a:t>montée</a:t>
            </a:r>
            <a:r>
              <a:rPr lang="en-US" sz="2000" dirty="0" smtClean="0"/>
              <a:t> </a:t>
            </a:r>
            <a:r>
              <a:rPr lang="en-US" sz="2000" dirty="0" err="1" smtClean="0"/>
              <a:t>intiale</a:t>
            </a:r>
            <a:endParaRPr lang="en-US" sz="20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800" dirty="0"/>
              <a:t> 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385B2-5656-E745-90B3-23DE1BDB9D15}" type="slidenum">
              <a:rPr lang="en-US"/>
              <a:pPr/>
              <a:t>37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Effets</a:t>
            </a:r>
            <a:r>
              <a:rPr lang="en-US" sz="3200" dirty="0" smtClean="0"/>
              <a:t> </a:t>
            </a:r>
            <a:r>
              <a:rPr lang="en-US" sz="3200" dirty="0" err="1" smtClean="0"/>
              <a:t>d’une</a:t>
            </a:r>
            <a:r>
              <a:rPr lang="en-US" sz="3200" dirty="0" smtClean="0"/>
              <a:t> </a:t>
            </a:r>
            <a:r>
              <a:rPr lang="en-US" sz="3200" dirty="0" err="1" smtClean="0"/>
              <a:t>panne</a:t>
            </a:r>
            <a:endParaRPr lang="en-US" sz="3200" dirty="0"/>
          </a:p>
        </p:txBody>
      </p:sp>
      <p:sp>
        <p:nvSpPr>
          <p:cNvPr id="313347" name="Rectangle 3"/>
          <p:cNvSpPr>
            <a:spLocks noGrp="1" noChangeArrowheads="1"/>
          </p:cNvSpPr>
          <p:nvPr>
            <p:ph idx="1"/>
          </p:nvPr>
        </p:nvSpPr>
        <p:spPr>
          <a:xfrm>
            <a:off x="415925" y="1462088"/>
            <a:ext cx="8310563" cy="4840287"/>
          </a:xfrm>
        </p:spPr>
        <p:txBody>
          <a:bodyPr/>
          <a:lstStyle/>
          <a:p>
            <a:pPr lvl="1"/>
            <a:r>
              <a:rPr lang="en-US" sz="2400" dirty="0" err="1" smtClean="0"/>
              <a:t>Panne</a:t>
            </a:r>
            <a:r>
              <a:rPr lang="en-US" sz="2400" dirty="0" smtClean="0"/>
              <a:t> de </a:t>
            </a:r>
            <a:r>
              <a:rPr lang="en-US" sz="2400" dirty="0" err="1" smtClean="0"/>
              <a:t>l’horizon</a:t>
            </a:r>
            <a:r>
              <a:rPr lang="en-US" sz="2400" dirty="0" smtClean="0"/>
              <a:t> </a:t>
            </a:r>
            <a:r>
              <a:rPr lang="en-US" sz="2400" dirty="0" err="1" smtClean="0"/>
              <a:t>artificiel</a:t>
            </a:r>
            <a:r>
              <a:rPr lang="en-US" sz="2400" dirty="0" smtClean="0"/>
              <a:t> – Pas </a:t>
            </a:r>
            <a:r>
              <a:rPr lang="en-US" sz="2400" dirty="0" err="1" smtClean="0"/>
              <a:t>d’effet</a:t>
            </a:r>
            <a:endParaRPr lang="en-US" sz="2400" dirty="0"/>
          </a:p>
          <a:p>
            <a:pPr lvl="1"/>
            <a:r>
              <a:rPr lang="en-US" sz="2400" dirty="0" err="1" smtClean="0"/>
              <a:t>Panne</a:t>
            </a:r>
            <a:r>
              <a:rPr lang="en-US" sz="2400" dirty="0" smtClean="0"/>
              <a:t> de </a:t>
            </a:r>
            <a:r>
              <a:rPr lang="en-US" sz="2400" dirty="0" err="1" smtClean="0"/>
              <a:t>l’AHRS</a:t>
            </a:r>
            <a:r>
              <a:rPr lang="en-US" sz="2400" dirty="0" smtClean="0"/>
              <a:t> </a:t>
            </a:r>
            <a:r>
              <a:rPr lang="en-US" sz="2400" dirty="0"/>
              <a:t>– M</a:t>
            </a:r>
            <a:r>
              <a:rPr lang="en-US" sz="2400" dirty="0" smtClean="0"/>
              <a:t>ode ROL </a:t>
            </a:r>
            <a:r>
              <a:rPr lang="en-US" sz="2400" dirty="0" err="1" smtClean="0"/>
              <a:t>uniquement</a:t>
            </a:r>
            <a:endParaRPr lang="en-US" sz="2400" dirty="0"/>
          </a:p>
          <a:p>
            <a:pPr lvl="1"/>
            <a:r>
              <a:rPr lang="en-US" sz="2400" dirty="0" err="1" smtClean="0"/>
              <a:t>Panne</a:t>
            </a:r>
            <a:r>
              <a:rPr lang="en-US" sz="2400" dirty="0" smtClean="0"/>
              <a:t> du </a:t>
            </a:r>
            <a:r>
              <a:rPr lang="en-US" sz="2400" dirty="0" err="1" smtClean="0"/>
              <a:t>coordinateur</a:t>
            </a:r>
            <a:r>
              <a:rPr lang="en-US" sz="2400" dirty="0" smtClean="0"/>
              <a:t> de </a:t>
            </a:r>
            <a:r>
              <a:rPr lang="en-US" sz="2400" dirty="0" err="1" smtClean="0"/>
              <a:t>virage</a:t>
            </a:r>
            <a:r>
              <a:rPr lang="en-US" sz="2400" dirty="0" smtClean="0"/>
              <a:t> -  </a:t>
            </a:r>
            <a:r>
              <a:rPr lang="en-US" sz="2400" dirty="0" err="1" smtClean="0"/>
              <a:t>l’AP</a:t>
            </a:r>
            <a:r>
              <a:rPr lang="en-US" sz="2400" dirty="0" smtClean="0"/>
              <a:t> se </a:t>
            </a:r>
            <a:r>
              <a:rPr lang="en-US" sz="2400" dirty="0" err="1" smtClean="0"/>
              <a:t>désengage</a:t>
            </a:r>
            <a:endParaRPr lang="en-US" sz="2400" dirty="0"/>
          </a:p>
          <a:p>
            <a:pPr lvl="1"/>
            <a:r>
              <a:rPr lang="en-US" sz="2400" dirty="0" err="1" smtClean="0"/>
              <a:t>Panne</a:t>
            </a:r>
            <a:r>
              <a:rPr lang="en-US" sz="2400" dirty="0" smtClean="0"/>
              <a:t> du HSI </a:t>
            </a:r>
            <a:r>
              <a:rPr lang="en-US" sz="2400" dirty="0"/>
              <a:t>– </a:t>
            </a:r>
            <a:r>
              <a:rPr lang="en-US" sz="2400" dirty="0" smtClean="0"/>
              <a:t>Pas de signal de cap </a:t>
            </a:r>
            <a:r>
              <a:rPr lang="en-US" sz="2400" dirty="0" smtClean="0">
                <a:sym typeface="Wingdings"/>
              </a:rPr>
              <a:t> Mode ROL</a:t>
            </a:r>
          </a:p>
          <a:p>
            <a:pPr lvl="1"/>
            <a:r>
              <a:rPr lang="en-US" sz="2400" dirty="0" err="1"/>
              <a:t>Panne</a:t>
            </a:r>
            <a:r>
              <a:rPr lang="en-US" sz="2400" dirty="0"/>
              <a:t> de </a:t>
            </a:r>
            <a:r>
              <a:rPr lang="en-US" sz="2400" dirty="0" err="1"/>
              <a:t>l’encodeur</a:t>
            </a:r>
            <a:r>
              <a:rPr lang="en-US" sz="2400" dirty="0"/>
              <a:t> </a:t>
            </a:r>
            <a:r>
              <a:rPr lang="en-US" sz="2400" dirty="0" err="1"/>
              <a:t>d’altitude</a:t>
            </a:r>
            <a:r>
              <a:rPr lang="en-US" sz="2400" dirty="0"/>
              <a:t> du </a:t>
            </a:r>
            <a:r>
              <a:rPr lang="en-US" sz="2400" dirty="0" err="1"/>
              <a:t>transpondeur</a:t>
            </a:r>
            <a:r>
              <a:rPr lang="en-US" sz="2400" dirty="0"/>
              <a:t>: </a:t>
            </a:r>
            <a:r>
              <a:rPr lang="en-US" sz="2400" dirty="0" err="1"/>
              <a:t>perte</a:t>
            </a:r>
            <a:r>
              <a:rPr lang="en-US" sz="2400" dirty="0"/>
              <a:t> </a:t>
            </a:r>
            <a:r>
              <a:rPr lang="en-US" sz="2400" dirty="0" smtClean="0"/>
              <a:t>du mode Altitude </a:t>
            </a:r>
            <a:r>
              <a:rPr lang="en-US" sz="2400" dirty="0" err="1" smtClean="0"/>
              <a:t>Alerter</a:t>
            </a:r>
            <a:endParaRPr lang="en-US" sz="2400" dirty="0"/>
          </a:p>
          <a:p>
            <a:pPr lvl="1"/>
            <a:r>
              <a:rPr lang="en-US" sz="2400" dirty="0" err="1" smtClean="0"/>
              <a:t>Panne</a:t>
            </a:r>
            <a:r>
              <a:rPr lang="en-US" sz="2400" dirty="0" smtClean="0"/>
              <a:t> de GIA </a:t>
            </a:r>
            <a:r>
              <a:rPr lang="en-US" sz="2400" dirty="0"/>
              <a:t>63 (integrated avionics unit</a:t>
            </a:r>
            <a:r>
              <a:rPr lang="en-US" sz="2400" dirty="0" smtClean="0"/>
              <a:t>) n°2 </a:t>
            </a:r>
            <a:r>
              <a:rPr lang="en-US" sz="2400" dirty="0"/>
              <a:t>– </a:t>
            </a:r>
            <a:r>
              <a:rPr lang="en-US" sz="2400" dirty="0" smtClean="0"/>
              <a:t>Mode ROL </a:t>
            </a:r>
            <a:r>
              <a:rPr lang="en-US" sz="2400" dirty="0" err="1" smtClean="0"/>
              <a:t>uniquement</a:t>
            </a:r>
            <a:endParaRPr lang="en-US" sz="2400" dirty="0"/>
          </a:p>
          <a:p>
            <a:pPr lvl="1"/>
            <a:r>
              <a:rPr lang="en-US" sz="2400" dirty="0" err="1" smtClean="0"/>
              <a:t>Panne</a:t>
            </a:r>
            <a:r>
              <a:rPr lang="en-US" sz="2400" dirty="0" smtClean="0"/>
              <a:t> de GMA </a:t>
            </a:r>
            <a:r>
              <a:rPr lang="en-US" sz="2400" dirty="0"/>
              <a:t>1347 </a:t>
            </a:r>
            <a:r>
              <a:rPr lang="en-US" sz="2400" dirty="0" smtClean="0"/>
              <a:t>(</a:t>
            </a:r>
            <a:r>
              <a:rPr lang="en-US" sz="2400" dirty="0" err="1" smtClean="0"/>
              <a:t>InterCom</a:t>
            </a:r>
            <a:r>
              <a:rPr lang="en-US" sz="2400" dirty="0" smtClean="0"/>
              <a:t>) – Plus de sons </a:t>
            </a:r>
            <a:r>
              <a:rPr lang="en-US" sz="2400" dirty="0" err="1" smtClean="0"/>
              <a:t>émis</a:t>
            </a:r>
            <a:endParaRPr lang="en-US" sz="2400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00619-7FC8-7748-969E-66B57615481F}" type="slidenum">
              <a:rPr lang="en-US"/>
              <a:pPr/>
              <a:t>38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ATTENTION ! RAPPEL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G1000 et l’AP KAP 140 n’échangent pas leur information de QNH</a:t>
            </a:r>
          </a:p>
          <a:p>
            <a:r>
              <a:rPr lang="fr-FR" dirty="0" smtClean="0"/>
              <a:t>Tout changement de QNH (avant descente ++) devra donc impérativement être appliqué </a:t>
            </a:r>
            <a:r>
              <a:rPr lang="fr-FR" b="1" dirty="0" smtClean="0"/>
              <a:t>trois fois</a:t>
            </a:r>
            <a:r>
              <a:rPr lang="fr-FR" dirty="0" smtClean="0"/>
              <a:t>:</a:t>
            </a:r>
          </a:p>
          <a:p>
            <a:pPr lvl="1"/>
            <a:r>
              <a:rPr lang="fr-FR" sz="2800" b="1" dirty="0" smtClean="0"/>
              <a:t>G1000</a:t>
            </a:r>
          </a:p>
          <a:p>
            <a:pPr lvl="1"/>
            <a:r>
              <a:rPr lang="fr-FR" sz="2800" b="1" dirty="0" smtClean="0"/>
              <a:t>KAP 140</a:t>
            </a:r>
          </a:p>
          <a:p>
            <a:pPr lvl="1"/>
            <a:r>
              <a:rPr lang="fr-FR" sz="2800" b="1" dirty="0" smtClean="0"/>
              <a:t>Altimètre analogique de secours</a:t>
            </a:r>
          </a:p>
          <a:p>
            <a:pPr marL="274320" lvl="1" indent="0">
              <a:buNone/>
            </a:pPr>
            <a:endParaRPr lang="fr-FR" sz="2800" b="1" dirty="0"/>
          </a:p>
          <a:p>
            <a:r>
              <a:rPr lang="fr-FR" dirty="0" smtClean="0"/>
              <a:t>Le BUG ALTI du G1000 est également indépendant de l’alerte altitude du KAP 140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89AEB-BE85-BA40-98DB-161603A06C7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1769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Attitude-</a:t>
            </a:r>
            <a:r>
              <a:rPr lang="fr-FR" dirty="0" err="1" smtClean="0"/>
              <a:t>based</a:t>
            </a:r>
            <a:r>
              <a:rPr lang="fr-FR" dirty="0" smtClean="0"/>
              <a:t> vs Rate-</a:t>
            </a:r>
            <a:r>
              <a:rPr lang="fr-FR" dirty="0" err="1" smtClean="0"/>
              <a:t>based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Il existe deux types d’autopilotes, selon qu’ils sont basés sur:</a:t>
            </a:r>
          </a:p>
          <a:p>
            <a:pPr lvl="1"/>
            <a:r>
              <a:rPr lang="fr-FR" dirty="0" smtClean="0"/>
              <a:t>Un coordinateur de virage (DC) </a:t>
            </a:r>
            <a:r>
              <a:rPr lang="fr-FR" dirty="0" err="1" smtClean="0"/>
              <a:t>ie</a:t>
            </a:r>
            <a:r>
              <a:rPr lang="fr-FR" dirty="0" smtClean="0"/>
              <a:t> </a:t>
            </a:r>
            <a:r>
              <a:rPr lang="fr-FR" i="1" u="sng" dirty="0" smtClean="0"/>
              <a:t>rate-</a:t>
            </a:r>
            <a:r>
              <a:rPr lang="fr-FR" i="1" u="sng" dirty="0" err="1" smtClean="0"/>
              <a:t>based</a:t>
            </a:r>
            <a:r>
              <a:rPr lang="fr-FR" dirty="0" smtClean="0"/>
              <a:t>: KAP 140, STEC55…</a:t>
            </a:r>
          </a:p>
          <a:p>
            <a:pPr lvl="1"/>
            <a:r>
              <a:rPr lang="fr-FR" dirty="0" smtClean="0"/>
              <a:t>Un horizon artificiel </a:t>
            </a:r>
            <a:r>
              <a:rPr lang="fr-FR" dirty="0" err="1" smtClean="0"/>
              <a:t>ie</a:t>
            </a:r>
            <a:r>
              <a:rPr lang="fr-FR" dirty="0" smtClean="0"/>
              <a:t> </a:t>
            </a:r>
            <a:r>
              <a:rPr lang="fr-FR" i="1" u="sng" dirty="0" smtClean="0"/>
              <a:t>attitude-</a:t>
            </a:r>
            <a:r>
              <a:rPr lang="fr-FR" i="1" u="sng" dirty="0" err="1" smtClean="0"/>
              <a:t>based</a:t>
            </a:r>
            <a:r>
              <a:rPr lang="fr-FR" dirty="0" smtClean="0"/>
              <a:t>: KFC225, DFC90 (</a:t>
            </a:r>
            <a:r>
              <a:rPr lang="fr-FR" dirty="0" err="1" smtClean="0"/>
              <a:t>Avidyne</a:t>
            </a:r>
            <a:r>
              <a:rPr lang="fr-FR" dirty="0" smtClean="0"/>
              <a:t>), GFC700 (</a:t>
            </a:r>
            <a:r>
              <a:rPr lang="fr-FR" dirty="0" err="1" smtClean="0"/>
              <a:t>Garmin</a:t>
            </a:r>
            <a:r>
              <a:rPr lang="fr-FR" dirty="0" smtClean="0"/>
              <a:t>)…</a:t>
            </a:r>
            <a:endParaRPr lang="fr-FR" dirty="0"/>
          </a:p>
          <a:p>
            <a:r>
              <a:rPr lang="fr-FR" dirty="0" smtClean="0"/>
              <a:t>Les premiers sont plus simples et conception et souvent plus fiables.</a:t>
            </a:r>
          </a:p>
          <a:p>
            <a:r>
              <a:rPr lang="fr-FR" dirty="0" smtClean="0"/>
              <a:t>Cependant, ne connaissant pas l’attitude de l’avion, ils la dérivent à partir du taux de roulis (DC) et du </a:t>
            </a:r>
            <a:r>
              <a:rPr lang="fr-FR" dirty="0" err="1" smtClean="0"/>
              <a:t>vario</a:t>
            </a:r>
            <a:r>
              <a:rPr lang="fr-FR" dirty="0" smtClean="0"/>
              <a:t>. Dans les turbulences, ils sont souvent moins efficaces que les premiers pour stabiliser l’avion.</a:t>
            </a:r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89AEB-BE85-BA40-98DB-161603A06C7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68198"/>
      </p:ext>
    </p:extLst>
  </p:cSld>
  <p:clrMapOvr>
    <a:masterClrMapping/>
  </p:clrMapOvr>
  <p:transition xmlns:p14="http://schemas.microsoft.com/office/powerpoint/2010/main"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Ajd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Clarté.thmx</Template>
  <TotalTime>3481</TotalTime>
  <Words>2570</Words>
  <Application>Microsoft Macintosh PowerPoint</Application>
  <PresentationFormat>Présentation à l'écran (4:3)</PresentationFormat>
  <Paragraphs>881</Paragraphs>
  <Slides>40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1" baseType="lpstr">
      <vt:lpstr>Clarté</vt:lpstr>
      <vt:lpstr>KAP 140 AUTOPILOT</vt:lpstr>
      <vt:lpstr>Plan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Contrôles et indications </vt:lpstr>
      <vt:lpstr>Limitations</vt:lpstr>
      <vt:lpstr>ATTENTION !</vt:lpstr>
      <vt:lpstr>Pré-vol</vt:lpstr>
      <vt:lpstr>Pré-vol (suite)</vt:lpstr>
      <vt:lpstr>Montée initiale</vt:lpstr>
      <vt:lpstr>Indications durant la montée initiale</vt:lpstr>
      <vt:lpstr>Indications durant la montée initiale</vt:lpstr>
      <vt:lpstr>Indications durant la montée initiale</vt:lpstr>
      <vt:lpstr>Indications durant la montée initiale</vt:lpstr>
      <vt:lpstr>Indications durant la montée initiale</vt:lpstr>
      <vt:lpstr>Indications durant la montée initiale</vt:lpstr>
      <vt:lpstr>Indications durant la montée initiale</vt:lpstr>
      <vt:lpstr>Remarque</vt:lpstr>
      <vt:lpstr>Indications durant la descente</vt:lpstr>
      <vt:lpstr>Approche</vt:lpstr>
      <vt:lpstr>Indications pendant l’approche</vt:lpstr>
      <vt:lpstr>Indications pendant l’approche</vt:lpstr>
      <vt:lpstr>Indications pendant l’approche</vt:lpstr>
      <vt:lpstr>Indications pendant une approche ILS</vt:lpstr>
      <vt:lpstr>Approche interrompue</vt:lpstr>
      <vt:lpstr>Effets d’une panne</vt:lpstr>
      <vt:lpstr>ATTENTION ! RAPPEL !</vt:lpstr>
      <vt:lpstr>Attitude-based vs Rate-based</vt:lpstr>
    </vt:vector>
  </TitlesOfParts>
  <Company>CAP-USAF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CAP-USAF/XO</dc:creator>
  <cp:lastModifiedBy>Alexandre ELKAIM</cp:lastModifiedBy>
  <cp:revision>108</cp:revision>
  <cp:lastPrinted>2001-11-30T20:20:15Z</cp:lastPrinted>
  <dcterms:created xsi:type="dcterms:W3CDTF">2005-02-16T12:59:52Z</dcterms:created>
  <dcterms:modified xsi:type="dcterms:W3CDTF">2014-02-16T10:01:51Z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-942980426</vt:i4>
  </property>
  <property fmtid="{D5CDD505-2E9C-101B-9397-08002B2CF9AE}" pid="3" name="_EmailSubject">
    <vt:lpwstr>NB Slides</vt:lpwstr>
  </property>
  <property fmtid="{D5CDD505-2E9C-101B-9397-08002B2CF9AE}" pid="4" name="_AuthorEmail">
    <vt:lpwstr>George.Vogt@MAXWELL.AF.MIL</vt:lpwstr>
  </property>
  <property fmtid="{D5CDD505-2E9C-101B-9397-08002B2CF9AE}" pid="5" name="_AuthorEmailDisplayName">
    <vt:lpwstr>Vogt George C Col CAP-USAF/CC</vt:lpwstr>
  </property>
  <property fmtid="{D5CDD505-2E9C-101B-9397-08002B2CF9AE}" pid="6" name="_ReviewingToolsShownOnce">
    <vt:lpwstr/>
  </property>
</Properties>
</file>