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59" r:id="rId10"/>
    <p:sldId id="304" r:id="rId11"/>
    <p:sldId id="266" r:id="rId12"/>
    <p:sldId id="267" r:id="rId13"/>
    <p:sldId id="309" r:id="rId14"/>
    <p:sldId id="268" r:id="rId15"/>
    <p:sldId id="270" r:id="rId16"/>
    <p:sldId id="269" r:id="rId17"/>
    <p:sldId id="271" r:id="rId18"/>
    <p:sldId id="272" r:id="rId19"/>
    <p:sldId id="265" r:id="rId20"/>
    <p:sldId id="306" r:id="rId21"/>
    <p:sldId id="307" r:id="rId22"/>
    <p:sldId id="308" r:id="rId23"/>
    <p:sldId id="279" r:id="rId24"/>
    <p:sldId id="280" r:id="rId25"/>
    <p:sldId id="305" r:id="rId26"/>
    <p:sldId id="273" r:id="rId27"/>
    <p:sldId id="275" r:id="rId28"/>
    <p:sldId id="276" r:id="rId29"/>
    <p:sldId id="277" r:id="rId30"/>
    <p:sldId id="278" r:id="rId31"/>
    <p:sldId id="292" r:id="rId32"/>
    <p:sldId id="293" r:id="rId33"/>
    <p:sldId id="294" r:id="rId34"/>
    <p:sldId id="281" r:id="rId35"/>
    <p:sldId id="303" r:id="rId36"/>
    <p:sldId id="283" r:id="rId37"/>
    <p:sldId id="295" r:id="rId38"/>
    <p:sldId id="284" r:id="rId39"/>
    <p:sldId id="285" r:id="rId40"/>
    <p:sldId id="291" r:id="rId41"/>
    <p:sldId id="282" r:id="rId42"/>
    <p:sldId id="296" r:id="rId43"/>
    <p:sldId id="299" r:id="rId44"/>
    <p:sldId id="297" r:id="rId45"/>
    <p:sldId id="301" r:id="rId46"/>
    <p:sldId id="300" r:id="rId47"/>
    <p:sldId id="298" r:id="rId48"/>
    <p:sldId id="302" r:id="rId49"/>
    <p:sldId id="310" r:id="rId50"/>
    <p:sldId id="286" r:id="rId51"/>
    <p:sldId id="290" r:id="rId52"/>
    <p:sldId id="289" r:id="rId53"/>
    <p:sldId id="287" r:id="rId54"/>
    <p:sldId id="311" r:id="rId55"/>
    <p:sldId id="312" r:id="rId56"/>
    <p:sldId id="313" r:id="rId57"/>
    <p:sldId id="314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0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dimanche 16 février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dimanche 16 février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18.emf"/><Relationship Id="rId7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5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371600"/>
            <a:ext cx="9144000" cy="6096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9335"/>
            <a:ext cx="7848600" cy="192722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INTRODUCTION AU G1000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2202935"/>
            <a:ext cx="6400800" cy="1752600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« GLASS COCKPIT »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482060" y="2089872"/>
            <a:ext cx="8139330" cy="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641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Dispositif intégré à présentation unifiée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Instruments de vol standards:</a:t>
            </a:r>
          </a:p>
          <a:p>
            <a:pPr lvl="1"/>
            <a:r>
              <a:rPr lang="fr-FR" dirty="0" smtClean="0"/>
              <a:t>Horizon, Badin, Altimètre, Variomètre, coordinateur de virage, directionnel-</a:t>
            </a:r>
            <a:r>
              <a:rPr lang="fr-FR" dirty="0" err="1" smtClean="0"/>
              <a:t>gyro</a:t>
            </a:r>
            <a:endParaRPr lang="fr-FR" dirty="0" smtClean="0"/>
          </a:p>
          <a:p>
            <a:r>
              <a:rPr lang="fr-FR" dirty="0" smtClean="0"/>
              <a:t>Instruments de </a:t>
            </a:r>
            <a:r>
              <a:rPr lang="fr-FR" dirty="0" err="1" smtClean="0"/>
              <a:t>radio-navigation</a:t>
            </a:r>
            <a:endParaRPr lang="fr-FR" dirty="0" smtClean="0"/>
          </a:p>
          <a:p>
            <a:pPr lvl="1"/>
            <a:r>
              <a:rPr lang="fr-FR" dirty="0" smtClean="0"/>
              <a:t>Radionavigation: VHF, VOR, ILS, ADF</a:t>
            </a:r>
          </a:p>
          <a:p>
            <a:pPr lvl="1"/>
            <a:r>
              <a:rPr lang="fr-FR" dirty="0" smtClean="0"/>
              <a:t>GPS</a:t>
            </a:r>
          </a:p>
          <a:p>
            <a:r>
              <a:rPr lang="fr-FR" dirty="0" smtClean="0"/>
              <a:t>« </a:t>
            </a:r>
            <a:r>
              <a:rPr lang="fr-FR" dirty="0" err="1" smtClean="0"/>
              <a:t>Engine</a:t>
            </a:r>
            <a:r>
              <a:rPr lang="fr-FR" dirty="0" smtClean="0"/>
              <a:t> </a:t>
            </a:r>
            <a:r>
              <a:rPr lang="fr-FR" dirty="0"/>
              <a:t>I</a:t>
            </a:r>
            <a:r>
              <a:rPr lang="fr-FR" dirty="0" smtClean="0"/>
              <a:t>ndication System » / EIS</a:t>
            </a:r>
          </a:p>
          <a:p>
            <a:pPr lvl="1"/>
            <a:r>
              <a:rPr lang="fr-FR" dirty="0" smtClean="0"/>
              <a:t>PA et tachymètre</a:t>
            </a:r>
          </a:p>
          <a:p>
            <a:pPr lvl="1"/>
            <a:r>
              <a:rPr lang="fr-FR" dirty="0" smtClean="0"/>
              <a:t>Fuel-flow et totalisateur: ordinateur de bord</a:t>
            </a:r>
          </a:p>
          <a:p>
            <a:pPr lvl="1"/>
            <a:r>
              <a:rPr lang="fr-FR" dirty="0" smtClean="0"/>
              <a:t>Températures: cylindres, </a:t>
            </a:r>
            <a:r>
              <a:rPr lang="fr-FR" dirty="0" err="1" smtClean="0"/>
              <a:t>EGTs</a:t>
            </a:r>
            <a:r>
              <a:rPr lang="fr-FR" dirty="0" smtClean="0"/>
              <a:t>, huile (</a:t>
            </a:r>
            <a:r>
              <a:rPr lang="fr-FR" dirty="0" err="1" smtClean="0"/>
              <a:t>T</a:t>
            </a:r>
            <a:r>
              <a:rPr lang="fr-FR" dirty="0" smtClean="0"/>
              <a:t>° et Pression)</a:t>
            </a:r>
          </a:p>
          <a:p>
            <a:pPr lvl="1"/>
            <a:r>
              <a:rPr lang="fr-FR" dirty="0" smtClean="0"/>
              <a:t>Surveillance de l’état des bus électriques et des batteries</a:t>
            </a:r>
          </a:p>
          <a:p>
            <a:r>
              <a:rPr lang="fr-FR" dirty="0" smtClean="0"/>
              <a:t>FMS</a:t>
            </a:r>
          </a:p>
          <a:p>
            <a:pPr lvl="1"/>
            <a:r>
              <a:rPr lang="fr-FR" dirty="0" smtClean="0"/>
              <a:t>Plans de vol, bases de données, état des systèmes, cartes d’approches IFR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6131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organes du « G1000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2 écrans </a:t>
            </a:r>
            <a:r>
              <a:rPr lang="fr-FR" u="sng" dirty="0" smtClean="0"/>
              <a:t>interchangeables</a:t>
            </a:r>
            <a:r>
              <a:rPr lang="fr-FR" dirty="0" smtClean="0"/>
              <a:t>: GDU 1040</a:t>
            </a:r>
          </a:p>
          <a:p>
            <a:r>
              <a:rPr lang="fr-FR" dirty="0" smtClean="0"/>
              <a:t>2 unités intégrées NAV/COMM/GPS + coordinateur central des autres organes: GIA 63</a:t>
            </a:r>
          </a:p>
          <a:p>
            <a:r>
              <a:rPr lang="fr-FR" dirty="0" smtClean="0"/>
              <a:t>1 unité de monitoring moteur/électrique: GEA 71</a:t>
            </a:r>
          </a:p>
          <a:p>
            <a:r>
              <a:rPr lang="fr-FR" dirty="0" smtClean="0"/>
              <a:t>1 « Air Data Computer »: GDC 74</a:t>
            </a:r>
          </a:p>
          <a:p>
            <a:r>
              <a:rPr lang="fr-FR" dirty="0" smtClean="0"/>
              <a:t>1 horizon + </a:t>
            </a:r>
            <a:r>
              <a:rPr lang="fr-FR" dirty="0" err="1" smtClean="0"/>
              <a:t>gyro</a:t>
            </a:r>
            <a:r>
              <a:rPr lang="fr-FR" dirty="0" smtClean="0"/>
              <a:t> « électronique » ou AHRS: GRS 77</a:t>
            </a:r>
          </a:p>
          <a:p>
            <a:r>
              <a:rPr lang="fr-FR" dirty="0" smtClean="0"/>
              <a:t>1 vanne de flux ou « </a:t>
            </a:r>
            <a:r>
              <a:rPr lang="fr-FR" dirty="0" err="1" smtClean="0"/>
              <a:t>magnétometre</a:t>
            </a:r>
            <a:r>
              <a:rPr lang="fr-FR" dirty="0" smtClean="0"/>
              <a:t> »: GMU 44</a:t>
            </a:r>
          </a:p>
          <a:p>
            <a:r>
              <a:rPr lang="fr-FR" dirty="0" smtClean="0"/>
              <a:t>1 boite de mélange: GMA 1347</a:t>
            </a:r>
          </a:p>
          <a:p>
            <a:r>
              <a:rPr lang="fr-FR" dirty="0" smtClean="0"/>
              <a:t>1 transpondeur mode S: GTX 33</a:t>
            </a:r>
          </a:p>
          <a:p>
            <a:r>
              <a:rPr lang="fr-FR" dirty="0" smtClean="0"/>
              <a:t>1 receveur satellite: GDL 69 (non fonctionnel en Europe)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3180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organes du « G1000 »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98171"/>
            <a:ext cx="1371600" cy="12319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973" y="1898171"/>
            <a:ext cx="1816100" cy="11811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898171"/>
            <a:ext cx="1219200" cy="7112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0156" y="1898171"/>
            <a:ext cx="1600200" cy="11938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292437"/>
            <a:ext cx="1206500" cy="12827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2973" y="4241637"/>
            <a:ext cx="1524000" cy="13335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00" y="4216237"/>
            <a:ext cx="1104900" cy="13589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9206" y="4063837"/>
            <a:ext cx="1092200" cy="15113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72791" y="3337446"/>
            <a:ext cx="1455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NAV/COMM/GPS	     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3188985" y="3347471"/>
            <a:ext cx="693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AHRS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4933256" y="3355993"/>
            <a:ext cx="1467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Vanne de flux</a:t>
            </a:r>
          </a:p>
          <a:p>
            <a:r>
              <a:rPr lang="fr-FR" dirty="0" smtClean="0"/>
              <a:t>(sous l’aile !)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6970156" y="3420888"/>
            <a:ext cx="2020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Air Data Computer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375128" y="5714198"/>
            <a:ext cx="1288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Interface paramètres moteurs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593851" y="5714198"/>
            <a:ext cx="150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Transpondeur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4933256" y="5708374"/>
            <a:ext cx="1503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Satellite</a:t>
            </a:r>
          </a:p>
          <a:p>
            <a:r>
              <a:rPr lang="fr-FR" dirty="0" smtClean="0"/>
              <a:t>XM-</a:t>
            </a:r>
            <a:r>
              <a:rPr lang="fr-FR" dirty="0" err="1" smtClean="0"/>
              <a:t>Weather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6841487" y="5708374"/>
            <a:ext cx="195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InterCom</a:t>
            </a:r>
            <a:endParaRPr lang="fr-FR" dirty="0" smtClean="0"/>
          </a:p>
          <a:p>
            <a:r>
              <a:rPr lang="fr-FR" dirty="0" smtClean="0"/>
              <a:t>Boitier de mélange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00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450719"/>
            <a:ext cx="6070600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3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Interface avec la machine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43" y="1768585"/>
            <a:ext cx="6159500" cy="44704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343" y="4922570"/>
            <a:ext cx="17653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37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tension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Sur batterie de secours (après test de 10 secondes) ou batterie principale (Master)</a:t>
            </a:r>
          </a:p>
          <a:p>
            <a:r>
              <a:rPr lang="fr-FR" dirty="0" smtClean="0"/>
              <a:t>Ce qui alimente le </a:t>
            </a:r>
            <a:r>
              <a:rPr lang="fr-FR" b="1" dirty="0" smtClean="0"/>
              <a:t>bus essentiel </a:t>
            </a:r>
            <a:r>
              <a:rPr lang="fr-FR" dirty="0" smtClean="0"/>
              <a:t>même lorsque les BUS 1 et 2 sont coupés</a:t>
            </a:r>
          </a:p>
          <a:p>
            <a:r>
              <a:rPr lang="fr-FR" dirty="0" smtClean="0"/>
              <a:t>Apparition de l’écran mixte (PFD + </a:t>
            </a:r>
            <a:r>
              <a:rPr lang="fr-FR" b="1" dirty="0" smtClean="0"/>
              <a:t>EIS</a:t>
            </a:r>
            <a:r>
              <a:rPr lang="fr-FR" dirty="0" smtClean="0"/>
              <a:t>) car un seul écran disponible (note au sujet du mode reversé)</a:t>
            </a:r>
          </a:p>
          <a:p>
            <a:r>
              <a:rPr lang="fr-FR" dirty="0" smtClean="0"/>
              <a:t>Alignement de l’AHRS, même en mouvement, </a:t>
            </a:r>
            <a:r>
              <a:rPr lang="fr-FR" b="1" dirty="0" smtClean="0"/>
              <a:t>même en vol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64616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PFD: informations standards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6" y="1436958"/>
            <a:ext cx="7560354" cy="520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12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PFD: informations complémentaires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53" y="1663061"/>
            <a:ext cx="7561423" cy="511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7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HSI enrichi: CDI + RMI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965811" cy="487680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Affichage d’un axe dans le CDI (Course </a:t>
            </a:r>
            <a:r>
              <a:rPr lang="fr-FR" dirty="0" err="1" smtClean="0"/>
              <a:t>Deviation</a:t>
            </a:r>
            <a:r>
              <a:rPr lang="fr-FR" dirty="0" smtClean="0"/>
              <a:t> </a:t>
            </a:r>
            <a:r>
              <a:rPr lang="fr-FR" dirty="0" err="1" smtClean="0"/>
              <a:t>Indicator</a:t>
            </a:r>
            <a:r>
              <a:rPr lang="fr-FR" dirty="0" smtClean="0"/>
              <a:t>) à partir d’une des 3 sources de navigations: GPS (magenta), NAV1 (poignard simple), NAV2 (poignard double)</a:t>
            </a:r>
          </a:p>
          <a:p>
            <a:r>
              <a:rPr lang="fr-FR" dirty="0" smtClean="0"/>
              <a:t>Affichage supplémentaire de deux aiguilles BEARING (simple et double) à partir des trois sources ci-dessus + ADF</a:t>
            </a:r>
          </a:p>
          <a:p>
            <a:r>
              <a:rPr lang="fr-FR" dirty="0" smtClean="0"/>
              <a:t>Conseil: garder la double aiguille pour l’ADF !</a:t>
            </a:r>
          </a:p>
          <a:p>
            <a:r>
              <a:rPr lang="fr-FR" dirty="0" smtClean="0"/>
              <a:t>Noter le carré DME et la clé sélectionnée (ici NAV2)</a:t>
            </a:r>
          </a:p>
          <a:p>
            <a:r>
              <a:rPr lang="fr-FR" dirty="0" smtClean="0"/>
              <a:t>Attention ! Les distances dans les fenêtres d’info BRG1 &amp; 2 sont des distances GPS !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011" y="2109746"/>
            <a:ext cx="3587728" cy="367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71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noter…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Emplacement de la « bille »</a:t>
            </a:r>
          </a:p>
          <a:p>
            <a:r>
              <a:rPr lang="fr-FR" dirty="0" smtClean="0"/>
              <a:t>Sélection du QNH et bug ALTI</a:t>
            </a:r>
          </a:p>
          <a:p>
            <a:r>
              <a:rPr lang="fr-FR" dirty="0" smtClean="0"/>
              <a:t>TAS et Température extérieure</a:t>
            </a:r>
          </a:p>
          <a:p>
            <a:r>
              <a:rPr lang="fr-FR" dirty="0" smtClean="0"/>
              <a:t>Cap effectif, </a:t>
            </a:r>
            <a:r>
              <a:rPr lang="fr-FR" dirty="0" err="1" smtClean="0"/>
              <a:t>pinule</a:t>
            </a:r>
            <a:r>
              <a:rPr lang="fr-FR" dirty="0" smtClean="0"/>
              <a:t>, Route effective, taux de virage</a:t>
            </a:r>
          </a:p>
          <a:p>
            <a:r>
              <a:rPr lang="fr-FR" dirty="0" smtClean="0"/>
              <a:t>Instrument de navigation principal: « HSI + RMI » mais modulable.</a:t>
            </a:r>
          </a:p>
          <a:p>
            <a:r>
              <a:rPr lang="fr-FR" dirty="0" smtClean="0"/>
              <a:t>Sélection des sources de navigation</a:t>
            </a:r>
          </a:p>
          <a:p>
            <a:pPr lvl="1"/>
            <a:r>
              <a:rPr lang="fr-FR" dirty="0" smtClean="0"/>
              <a:t>CDI (source de navigation principale: NAV 1, 2 ou GPS)</a:t>
            </a:r>
          </a:p>
          <a:p>
            <a:pPr lvl="1"/>
            <a:r>
              <a:rPr lang="fr-FR" dirty="0" err="1" smtClean="0"/>
              <a:t>Bearing</a:t>
            </a:r>
            <a:r>
              <a:rPr lang="fr-FR" dirty="0" smtClean="0"/>
              <a:t>/BRG 1 (simple) et </a:t>
            </a:r>
            <a:r>
              <a:rPr lang="fr-FR" dirty="0" err="1" smtClean="0"/>
              <a:t>Bearing</a:t>
            </a:r>
            <a:r>
              <a:rPr lang="fr-FR" dirty="0" smtClean="0"/>
              <a:t>/BRG 2 (double)</a:t>
            </a:r>
          </a:p>
          <a:p>
            <a:pPr lvl="1"/>
            <a:r>
              <a:rPr lang="fr-FR" dirty="0" smtClean="0"/>
              <a:t>Clé DME</a:t>
            </a:r>
          </a:p>
          <a:p>
            <a:r>
              <a:rPr lang="fr-FR" dirty="0" err="1" smtClean="0"/>
              <a:t>Radio-navigation</a:t>
            </a:r>
            <a:endParaRPr lang="fr-FR" dirty="0"/>
          </a:p>
          <a:p>
            <a:pPr lvl="1"/>
            <a:r>
              <a:rPr lang="fr-FR" dirty="0" smtClean="0"/>
              <a:t>Fréquence active et fréquence en attente</a:t>
            </a:r>
          </a:p>
          <a:p>
            <a:pPr lvl="1"/>
            <a:r>
              <a:rPr lang="fr-FR" dirty="0" smtClean="0"/>
              <a:t>Identification des VOR et ILS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492" y="5381920"/>
            <a:ext cx="32512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3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noter...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Transpondeur</a:t>
            </a:r>
          </a:p>
          <a:p>
            <a:pPr lvl="1"/>
            <a:r>
              <a:rPr lang="fr-FR" dirty="0" smtClean="0"/>
              <a:t>Entrée d’un code.</a:t>
            </a:r>
          </a:p>
          <a:p>
            <a:pPr lvl="1"/>
            <a:r>
              <a:rPr lang="fr-FR" dirty="0" smtClean="0"/>
              <a:t>Passage automatique entre les modes GROUND et ALT</a:t>
            </a:r>
          </a:p>
          <a:p>
            <a:r>
              <a:rPr lang="fr-FR" dirty="0" smtClean="0"/>
              <a:t>Vent</a:t>
            </a:r>
          </a:p>
          <a:p>
            <a:pPr lvl="1"/>
            <a:r>
              <a:rPr lang="fr-FR" dirty="0" smtClean="0"/>
              <a:t>Choix d’un vecteur total ou d’une décomposition vent de face et vent traversier</a:t>
            </a:r>
          </a:p>
          <a:p>
            <a:r>
              <a:rPr lang="fr-FR" dirty="0" err="1" smtClean="0"/>
              <a:t>Inset</a:t>
            </a:r>
            <a:r>
              <a:rPr lang="fr-FR" dirty="0" smtClean="0"/>
              <a:t> PFD: choix des informations à superposer</a:t>
            </a:r>
          </a:p>
          <a:p>
            <a:pPr lvl="1"/>
            <a:r>
              <a:rPr lang="fr-FR" dirty="0" smtClean="0"/>
              <a:t>Topo, Terrain, </a:t>
            </a:r>
            <a:r>
              <a:rPr lang="fr-FR" dirty="0" err="1" smtClean="0"/>
              <a:t>Stormoscope</a:t>
            </a:r>
            <a:r>
              <a:rPr lang="fr-FR" dirty="0" smtClean="0"/>
              <a:t>, espace aérien, </a:t>
            </a:r>
            <a:r>
              <a:rPr lang="fr-FR" i="1" dirty="0" smtClean="0"/>
              <a:t>trafic</a:t>
            </a:r>
          </a:p>
          <a:p>
            <a:r>
              <a:rPr lang="fr-FR" dirty="0" smtClean="0"/>
              <a:t>Alertes 1 + 2 sur la côté droit du PFD (à côté de l’</a:t>
            </a:r>
            <a:r>
              <a:rPr lang="fr-FR" dirty="0" err="1" smtClean="0"/>
              <a:t>Alti</a:t>
            </a:r>
            <a:r>
              <a:rPr lang="fr-FR" dirty="0" smtClean="0"/>
              <a:t>/</a:t>
            </a:r>
            <a:r>
              <a:rPr lang="fr-FR" dirty="0" err="1" smtClean="0"/>
              <a:t>Vario</a:t>
            </a:r>
            <a:r>
              <a:rPr lang="fr-FR" dirty="0" smtClean="0"/>
              <a:t>)</a:t>
            </a:r>
          </a:p>
          <a:p>
            <a:pPr lvl="1"/>
            <a:r>
              <a:rPr lang="fr-FR" u="sng" dirty="0" smtClean="0"/>
              <a:t>1) En rouge</a:t>
            </a:r>
            <a:r>
              <a:rPr lang="fr-FR" dirty="0" smtClean="0"/>
              <a:t>: WARNING </a:t>
            </a:r>
            <a:r>
              <a:rPr lang="fr-FR" dirty="0" err="1" smtClean="0"/>
              <a:t>Alerts</a:t>
            </a:r>
            <a:endParaRPr lang="fr-FR" dirty="0" smtClean="0"/>
          </a:p>
          <a:p>
            <a:pPr lvl="1"/>
            <a:r>
              <a:rPr lang="fr-FR" u="sng" dirty="0" smtClean="0"/>
              <a:t>2) En Jaune</a:t>
            </a:r>
            <a:r>
              <a:rPr lang="fr-FR" dirty="0" smtClean="0"/>
              <a:t>: CAUTION </a:t>
            </a:r>
            <a:r>
              <a:rPr lang="fr-FR" dirty="0" err="1" smtClean="0"/>
              <a:t>Alerts</a:t>
            </a:r>
            <a:endParaRPr lang="fr-FR" dirty="0" smtClean="0"/>
          </a:p>
          <a:p>
            <a:pPr lvl="1"/>
            <a:r>
              <a:rPr lang="fr-FR" dirty="0" smtClean="0"/>
              <a:t>En gris: MESSAGE </a:t>
            </a:r>
            <a:r>
              <a:rPr lang="fr-FR" dirty="0" err="1" smtClean="0"/>
              <a:t>Advisory</a:t>
            </a:r>
            <a:endParaRPr lang="fr-FR" dirty="0" smtClean="0"/>
          </a:p>
          <a:p>
            <a:pPr marL="274320" lvl="1" indent="0">
              <a:buNone/>
            </a:pPr>
            <a:r>
              <a:rPr lang="fr-FR" dirty="0" smtClean="0"/>
              <a:t>  </a:t>
            </a:r>
            <a:r>
              <a:rPr lang="fr-FR" sz="1800" dirty="0" smtClean="0"/>
              <a:t> (dans l’encart ALERTS/ADVISORY)</a:t>
            </a:r>
            <a:endParaRPr lang="fr-FR" sz="1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254" y="5370499"/>
            <a:ext cx="1574800" cy="8509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774" y="5192699"/>
            <a:ext cx="15494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33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Alertes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335549" cy="4876800"/>
          </a:xfrm>
        </p:spPr>
        <p:txBody>
          <a:bodyPr/>
          <a:lstStyle/>
          <a:p>
            <a:r>
              <a:rPr lang="fr-FR" dirty="0" smtClean="0"/>
              <a:t>Alertes capitales </a:t>
            </a:r>
            <a:r>
              <a:rPr lang="fr-FR" dirty="0"/>
              <a:t>sur la côté droit du PFD (à côté </a:t>
            </a:r>
            <a:r>
              <a:rPr lang="fr-FR" dirty="0" smtClean="0"/>
              <a:t>du </a:t>
            </a:r>
            <a:r>
              <a:rPr lang="fr-FR" dirty="0" err="1" smtClean="0"/>
              <a:t>Vario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u="sng" dirty="0"/>
              <a:t>1) En rouge</a:t>
            </a:r>
            <a:r>
              <a:rPr lang="fr-FR" dirty="0"/>
              <a:t>: WARNING </a:t>
            </a:r>
            <a:r>
              <a:rPr lang="fr-FR" dirty="0" err="1"/>
              <a:t>Alerts</a:t>
            </a:r>
            <a:endParaRPr lang="fr-FR" dirty="0"/>
          </a:p>
          <a:p>
            <a:pPr lvl="1"/>
            <a:r>
              <a:rPr lang="fr-FR" u="sng" dirty="0"/>
              <a:t>2) En Jaune</a:t>
            </a:r>
            <a:r>
              <a:rPr lang="fr-FR" dirty="0"/>
              <a:t>: CAUTION </a:t>
            </a:r>
            <a:r>
              <a:rPr lang="fr-FR" dirty="0" err="1" smtClean="0"/>
              <a:t>Alerts</a:t>
            </a:r>
            <a:endParaRPr lang="fr-FR" dirty="0" smtClean="0"/>
          </a:p>
          <a:p>
            <a:r>
              <a:rPr lang="fr-FR" dirty="0" smtClean="0"/>
              <a:t>Fenêtre d’alerte</a:t>
            </a:r>
          </a:p>
          <a:p>
            <a:pPr lvl="1"/>
            <a:r>
              <a:rPr lang="fr-FR" dirty="0" smtClean="0"/>
              <a:t>Alertes précédentes</a:t>
            </a:r>
            <a:endParaRPr lang="fr-FR" dirty="0"/>
          </a:p>
          <a:p>
            <a:pPr lvl="1"/>
            <a:r>
              <a:rPr lang="fr-FR" dirty="0"/>
              <a:t>En gris: MESSAGE </a:t>
            </a:r>
            <a:r>
              <a:rPr lang="fr-FR" dirty="0" err="1"/>
              <a:t>Advisory</a:t>
            </a:r>
            <a:endParaRPr lang="fr-FR" dirty="0"/>
          </a:p>
          <a:p>
            <a:pPr marL="274320" lvl="1" indent="0">
              <a:buNone/>
            </a:pPr>
            <a:r>
              <a:rPr lang="fr-FR" dirty="0"/>
              <a:t>  </a:t>
            </a:r>
            <a:r>
              <a:rPr lang="fr-FR" sz="1800" dirty="0"/>
              <a:t> (dans l’encart ALERTS/ADVISORY)</a:t>
            </a:r>
          </a:p>
          <a:p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99" y="2419249"/>
            <a:ext cx="1155700" cy="3937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99" y="2832100"/>
            <a:ext cx="1104900" cy="3937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649" y="3939644"/>
            <a:ext cx="1092200" cy="3937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199" y="1387991"/>
            <a:ext cx="3147301" cy="458234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179" y="1237248"/>
            <a:ext cx="1278621" cy="69086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8179" y="1927327"/>
            <a:ext cx="1257999" cy="83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11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EIS: </a:t>
            </a:r>
            <a:r>
              <a:rPr lang="fr-FR" dirty="0" err="1" smtClean="0"/>
              <a:t>Engine</a:t>
            </a:r>
            <a:r>
              <a:rPr lang="fr-FR" dirty="0" smtClean="0"/>
              <a:t> Indication System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15749"/>
            <a:ext cx="1498600" cy="47244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835519" y="1872680"/>
            <a:ext cx="5840295" cy="299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Pression d’admission et arc vert (15-23’)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Tachymètre / RPM</a:t>
            </a:r>
          </a:p>
          <a:p>
            <a:endParaRPr lang="fr-FR" dirty="0"/>
          </a:p>
          <a:p>
            <a:pPr>
              <a:lnSpc>
                <a:spcPct val="110000"/>
              </a:lnSpc>
            </a:pPr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Fuel Flow (Arc vert jusqu’à 15 GPH)</a:t>
            </a:r>
          </a:p>
          <a:p>
            <a:pPr>
              <a:lnSpc>
                <a:spcPct val="110000"/>
              </a:lnSpc>
            </a:pPr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Pression d’huile</a:t>
            </a:r>
          </a:p>
          <a:p>
            <a:pPr>
              <a:lnSpc>
                <a:spcPct val="110000"/>
              </a:lnSpc>
            </a:pPr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Température d’huile</a:t>
            </a:r>
          </a:p>
          <a:p>
            <a:pPr>
              <a:lnSpc>
                <a:spcPct val="110000"/>
              </a:lnSpc>
            </a:pPr>
            <a:r>
              <a:rPr lang="fr-FR" dirty="0" smtClean="0">
                <a:sym typeface="Wingdings"/>
              </a:rPr>
              <a:t> </a:t>
            </a:r>
            <a:r>
              <a:rPr lang="fr-FR" dirty="0" smtClean="0"/>
              <a:t>Température </a:t>
            </a:r>
            <a:r>
              <a:rPr lang="fr-FR" dirty="0" err="1" smtClean="0"/>
              <a:t>cyclindre</a:t>
            </a:r>
            <a:r>
              <a:rPr lang="fr-FR" dirty="0" smtClean="0"/>
              <a:t> (la plus élevée / 6)</a:t>
            </a:r>
          </a:p>
          <a:p>
            <a:pPr marL="285750" indent="-285750">
              <a:lnSpc>
                <a:spcPct val="110000"/>
              </a:lnSpc>
              <a:buFont typeface="Wingdings" charset="0"/>
              <a:buChar char="ß"/>
            </a:pPr>
            <a:r>
              <a:rPr lang="fr-FR" dirty="0" smtClean="0"/>
              <a:t>Température des gaz d’échappements (la plus élevée / 6)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35519" y="5463433"/>
            <a:ext cx="7109639" cy="747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charset="0"/>
              <a:buChar char="ß"/>
            </a:pPr>
            <a:r>
              <a:rPr lang="fr-FR" dirty="0" smtClean="0">
                <a:sym typeface="Wingdings"/>
              </a:rPr>
              <a:t>Voltage des bus électriques Principal (M) et Essentiel (E). Normal = 28V</a:t>
            </a:r>
          </a:p>
          <a:p>
            <a:pPr marL="285750" indent="-285750">
              <a:lnSpc>
                <a:spcPct val="120000"/>
              </a:lnSpc>
              <a:buFont typeface="Wingdings" charset="0"/>
              <a:buChar char="ß"/>
            </a:pPr>
            <a:r>
              <a:rPr lang="fr-FR" dirty="0" smtClean="0">
                <a:sym typeface="Wingdings"/>
              </a:rPr>
              <a:t>Voltage aux batteries (indique la charge par l’alternateur !)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6633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EIS: surveillances des EGT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14732"/>
            <a:ext cx="1485900" cy="47879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900788" y="3698259"/>
            <a:ext cx="66479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0"/>
              <a:buChar char="ß"/>
            </a:pPr>
            <a:r>
              <a:rPr lang="fr-FR" dirty="0" smtClean="0">
                <a:sym typeface="Wingdings"/>
              </a:rPr>
              <a:t>Températures des gaz d’échappement </a:t>
            </a:r>
          </a:p>
          <a:p>
            <a:pPr marL="285750" indent="-285750">
              <a:buFont typeface="Wingdings" charset="0"/>
              <a:buChar char="ß"/>
            </a:pPr>
            <a:endParaRPr lang="fr-FR" dirty="0">
              <a:sym typeface="Wingdings"/>
            </a:endParaRPr>
          </a:p>
          <a:p>
            <a:pPr marL="285750" indent="-285750">
              <a:buFont typeface="Wingdings" charset="0"/>
              <a:buChar char="ß"/>
            </a:pPr>
            <a:r>
              <a:rPr lang="fr-FR" dirty="0" smtClean="0">
                <a:sym typeface="Wingdings"/>
              </a:rPr>
              <a:t>EGT Max et Delta par rapport au pic (</a:t>
            </a:r>
            <a:r>
              <a:rPr lang="fr-FR" b="1" dirty="0" smtClean="0">
                <a:sym typeface="Wingdings"/>
              </a:rPr>
              <a:t>1350°F max ou LEAN ASSIST</a:t>
            </a:r>
            <a:r>
              <a:rPr lang="fr-FR" dirty="0" smtClean="0">
                <a:sym typeface="Wingding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127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EIS: page d’information supplémentaire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09414"/>
            <a:ext cx="1485900" cy="48006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00788" y="3189869"/>
            <a:ext cx="5519460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0"/>
              <a:buChar char="ß"/>
            </a:pPr>
            <a:r>
              <a:rPr lang="fr-FR" sz="1400" dirty="0" smtClean="0">
                <a:sym typeface="Wingdings"/>
              </a:rPr>
              <a:t>Pression d’huile</a:t>
            </a:r>
          </a:p>
          <a:p>
            <a:pPr marL="285750" indent="-285750">
              <a:buFont typeface="Wingdings" charset="0"/>
              <a:buChar char="ß"/>
            </a:pPr>
            <a:r>
              <a:rPr lang="fr-FR" sz="1400" dirty="0" smtClean="0">
                <a:sym typeface="Wingdings"/>
              </a:rPr>
              <a:t>Température d’huile</a:t>
            </a:r>
          </a:p>
          <a:p>
            <a:pPr marL="285750" indent="-285750">
              <a:buFont typeface="Wingdings" charset="0"/>
              <a:buChar char="ß"/>
            </a:pPr>
            <a:r>
              <a:rPr lang="fr-FR" sz="1400" dirty="0" smtClean="0">
                <a:sym typeface="Wingdings"/>
              </a:rPr>
              <a:t>Tachymètre</a:t>
            </a:r>
          </a:p>
          <a:p>
            <a:pPr marL="285750" indent="-285750">
              <a:buFont typeface="Wingdings" charset="0"/>
              <a:buChar char="ß"/>
            </a:pPr>
            <a:r>
              <a:rPr lang="fr-FR" sz="1500" dirty="0" smtClean="0">
                <a:sym typeface="Wingdings"/>
              </a:rPr>
              <a:t>Dépression de la pompe à vide (pour les instruments de secours)</a:t>
            </a:r>
            <a:endParaRPr lang="fr-FR" sz="1500" dirty="0"/>
          </a:p>
        </p:txBody>
      </p:sp>
      <p:sp>
        <p:nvSpPr>
          <p:cNvPr id="5" name="ZoneTexte 4"/>
          <p:cNvSpPr txBox="1"/>
          <p:nvPr/>
        </p:nvSpPr>
        <p:spPr>
          <a:xfrm>
            <a:off x="1915290" y="4432142"/>
            <a:ext cx="6667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/>
              </a:rPr>
              <a:t> Totalisateur pétrole: dépend de ce qui est entré au début du vol !!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7332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Boitier de mélange / </a:t>
            </a:r>
            <a:r>
              <a:rPr lang="fr-FR" dirty="0" err="1" smtClean="0"/>
              <a:t>InterCom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39" y="1223390"/>
            <a:ext cx="2501900" cy="26543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99" y="3590293"/>
            <a:ext cx="2324100" cy="21336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199" y="5837184"/>
            <a:ext cx="1638300" cy="10414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786777" y="1807786"/>
            <a:ext cx="5900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Possibilité d’émettre (MIC) sur la COM 1 ou 2 et d’écouter en</a:t>
            </a:r>
          </a:p>
          <a:p>
            <a:r>
              <a:rPr lang="fr-FR" dirty="0" smtClean="0"/>
              <a:t>même temps les COM 1 </a:t>
            </a:r>
            <a:r>
              <a:rPr lang="fr-FR" b="1" dirty="0" smtClean="0"/>
              <a:t>et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786777" y="3990468"/>
            <a:ext cx="493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Ecoute des balises morses pour la </a:t>
            </a:r>
            <a:r>
              <a:rPr lang="fr-FR" dirty="0" err="1" smtClean="0"/>
              <a:t>radio-navigation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786777" y="5886506"/>
            <a:ext cx="5623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Possibilité pour le pilote de s’isoler des passagers, avec ou </a:t>
            </a:r>
          </a:p>
          <a:p>
            <a:r>
              <a:rPr lang="fr-FR" dirty="0" smtClean="0"/>
              <a:t>sans le copilote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8387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Mode reversé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710" y="2607191"/>
            <a:ext cx="2006600" cy="1143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36" y="1727200"/>
            <a:ext cx="4076700" cy="34036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80536" y="5655127"/>
            <a:ext cx="8039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Implique l’affiche identique d’un mode mixte (PFD + EIS) en cas de panne d’un des </a:t>
            </a:r>
          </a:p>
          <a:p>
            <a:r>
              <a:rPr lang="fr-FR" b="1" dirty="0" smtClean="0"/>
              <a:t>deux écrans.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83508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des pannes….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160" y="1983932"/>
            <a:ext cx="6704485" cy="268179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6756" y="5182321"/>
            <a:ext cx="9060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 smtClean="0">
                <a:solidFill>
                  <a:srgbClr val="FF0000"/>
                </a:solidFill>
              </a:rPr>
              <a:t>Pour mémoire</a:t>
            </a:r>
            <a:r>
              <a:rPr lang="fr-FR" dirty="0" smtClean="0">
                <a:solidFill>
                  <a:srgbClr val="FF0000"/>
                </a:solidFill>
              </a:rPr>
              <a:t>: l’autopilote KAP 140 est </a:t>
            </a:r>
            <a:r>
              <a:rPr lang="fr-FR" u="sng" dirty="0" smtClean="0">
                <a:solidFill>
                  <a:srgbClr val="FF0000"/>
                </a:solidFill>
              </a:rPr>
              <a:t>basé sur un coordinateur de virage</a:t>
            </a:r>
            <a:r>
              <a:rPr lang="fr-FR" dirty="0" smtClean="0">
                <a:solidFill>
                  <a:srgbClr val="FF0000"/>
                </a:solidFill>
              </a:rPr>
              <a:t> indépendant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</a:rPr>
              <a:t>dissimulé derrière le MFD.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</a:rPr>
              <a:t>En cas de panne d’AHRS, il continuera à fonctionner en mode ROL (à moins que la panne ne concerne que l’horizon artificiel: dans ce cas, fonctionnement inchangé)</a:t>
            </a:r>
          </a:p>
        </p:txBody>
      </p:sp>
    </p:spTree>
    <p:extLst>
      <p:ext uri="{BB962C8B-B14F-4D97-AF65-F5344CB8AC3E}">
        <p14:creationId xmlns:p14="http://schemas.microsoft.com/office/powerpoint/2010/main" val="275387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Identification des pannes sur le PFD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68" y="1524000"/>
            <a:ext cx="7698316" cy="504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06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Effets des pannes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Panne d’un écran: passer en « Reverse mode » (écran mixte)</a:t>
            </a:r>
          </a:p>
          <a:p>
            <a:r>
              <a:rPr lang="fr-FR" dirty="0" smtClean="0"/>
              <a:t>Panne d’un GIA63: perte d’une COM/NAV/GPS, l’autre reste fonctionnelle. Bascule automatique du GPS. Le GIA restant continue à fournir toutes les fonctions de coordination/interface pour les autres composants. Panne souvent partielle (par ex. partir COM uniquement).</a:t>
            </a:r>
          </a:p>
          <a:p>
            <a:r>
              <a:rPr lang="fr-FR" dirty="0" smtClean="0"/>
              <a:t>Panne des 2 GIA63: Perte totale des COM/NAV/GPS. L’AHRS et l’ADC continuent à fournir directement leurs informations aux instruments de base.</a:t>
            </a:r>
          </a:p>
          <a:p>
            <a:r>
              <a:rPr lang="fr-FR" dirty="0" smtClean="0"/>
              <a:t>Panne du GDC74 (ADC): perte du badin, du </a:t>
            </a:r>
            <a:r>
              <a:rPr lang="fr-FR" dirty="0" err="1" smtClean="0"/>
              <a:t>vario</a:t>
            </a:r>
            <a:r>
              <a:rPr lang="fr-FR" dirty="0" smtClean="0"/>
              <a:t>, de l’altimètre, de la température extérieure, de la TAS. Perte du report d’ALT par le transpondeur (</a:t>
            </a:r>
            <a:r>
              <a:rPr lang="fr-FR" dirty="0" smtClean="0">
                <a:sym typeface="Wingdings"/>
              </a:rPr>
              <a:t>mode A)  </a:t>
            </a:r>
            <a:r>
              <a:rPr lang="fr-FR" b="1" dirty="0" smtClean="0">
                <a:sym typeface="Wingdings"/>
              </a:rPr>
              <a:t>Recourir aux instruments de secours.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129197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Effets des pannes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Panne du GRS77 (AHRS): perte de l’horizon artificiel. A la moindre perte d’intégrité de l’information d’attitude, celle-ci sera masquée </a:t>
            </a:r>
            <a:r>
              <a:rPr lang="fr-FR" dirty="0" smtClean="0">
                <a:sym typeface="Wingdings"/>
              </a:rPr>
              <a:t> </a:t>
            </a:r>
            <a:r>
              <a:rPr lang="fr-FR" b="1" dirty="0" smtClean="0">
                <a:sym typeface="Wingdings"/>
              </a:rPr>
              <a:t>Recourir à l’horizon de secours.</a:t>
            </a:r>
          </a:p>
          <a:p>
            <a:r>
              <a:rPr lang="fr-FR" dirty="0" smtClean="0">
                <a:sym typeface="Wingdings"/>
              </a:rPr>
              <a:t>Panne du GMU44 (vanne de flux): perte de l’information de cap (</a:t>
            </a:r>
            <a:r>
              <a:rPr lang="fr-FR" dirty="0" err="1" smtClean="0">
                <a:sym typeface="Wingdings"/>
              </a:rPr>
              <a:t>Heading</a:t>
            </a:r>
            <a:r>
              <a:rPr lang="fr-FR" dirty="0" smtClean="0">
                <a:sym typeface="Wingdings"/>
              </a:rPr>
              <a:t>).</a:t>
            </a:r>
          </a:p>
          <a:p>
            <a:r>
              <a:rPr lang="fr-FR" dirty="0" smtClean="0">
                <a:sym typeface="Wingdings"/>
              </a:rPr>
              <a:t>Panne du GEA71: perte des informations moteurs et électriques</a:t>
            </a:r>
          </a:p>
          <a:p>
            <a:r>
              <a:rPr lang="fr-FR" dirty="0" smtClean="0">
                <a:sym typeface="Wingdings"/>
              </a:rPr>
              <a:t>Panne du GMA1347 (</a:t>
            </a:r>
            <a:r>
              <a:rPr lang="fr-FR" dirty="0" err="1" smtClean="0">
                <a:sym typeface="Wingdings"/>
              </a:rPr>
              <a:t>InterCom</a:t>
            </a:r>
            <a:r>
              <a:rPr lang="fr-FR" dirty="0" smtClean="0">
                <a:sym typeface="Wingdings"/>
              </a:rPr>
              <a:t>): mode de secours analogique automatique permet au pilote de continuer à utiliser la seule COM1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070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MFD: </a:t>
            </a:r>
            <a:r>
              <a:rPr lang="fr-FR" dirty="0" smtClean="0"/>
              <a:t>logique de l’empilement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5 grandes sections</a:t>
            </a:r>
          </a:p>
          <a:p>
            <a:pPr lvl="1"/>
            <a:r>
              <a:rPr lang="fr-FR" dirty="0" smtClean="0"/>
              <a:t>MAP</a:t>
            </a:r>
          </a:p>
          <a:p>
            <a:pPr lvl="1"/>
            <a:r>
              <a:rPr lang="fr-FR" dirty="0" smtClean="0"/>
              <a:t>WAYPOINTS</a:t>
            </a:r>
          </a:p>
          <a:p>
            <a:pPr lvl="1"/>
            <a:r>
              <a:rPr lang="fr-FR" dirty="0" smtClean="0"/>
              <a:t>AUXILIARY (AUX)</a:t>
            </a:r>
          </a:p>
          <a:p>
            <a:pPr lvl="1"/>
            <a:r>
              <a:rPr lang="fr-FR" dirty="0" smtClean="0"/>
              <a:t>FLIGHT PLAN</a:t>
            </a:r>
          </a:p>
          <a:p>
            <a:pPr lvl="1"/>
            <a:r>
              <a:rPr lang="fr-FR" dirty="0" smtClean="0"/>
              <a:t>NEAREST</a:t>
            </a:r>
          </a:p>
          <a:p>
            <a:r>
              <a:rPr lang="fr-FR" dirty="0" smtClean="0"/>
              <a:t>A l’intérieures desquelles se trouvent des sous-sections (pages)</a:t>
            </a:r>
          </a:p>
          <a:p>
            <a:r>
              <a:rPr lang="fr-FR" dirty="0" smtClean="0"/>
              <a:t>Navigations à l’aide d’un bouton-poussoir « FMS »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512" y="1870098"/>
            <a:ext cx="4737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7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1) MAP (page principale)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13254"/>
            <a:ext cx="8321782" cy="428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43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MAP / </a:t>
            </a:r>
            <a:r>
              <a:rPr lang="fr-FR" dirty="0" err="1" smtClean="0"/>
              <a:t>Traffic</a:t>
            </a:r>
            <a:r>
              <a:rPr lang="fr-FR" dirty="0" smtClean="0"/>
              <a:t> (à venir)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282" y="1524000"/>
            <a:ext cx="4843116" cy="517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74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MAP / Navigation MAP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5191" y="1600200"/>
            <a:ext cx="8612116" cy="4876800"/>
          </a:xfrm>
        </p:spPr>
        <p:txBody>
          <a:bodyPr/>
          <a:lstStyle/>
          <a:p>
            <a:r>
              <a:rPr lang="fr-FR" dirty="0" smtClean="0"/>
              <a:t>Permet l’affichage d’une carte avec localisation et route GPS (magenta) = </a:t>
            </a:r>
            <a:r>
              <a:rPr lang="fr-FR" dirty="0" err="1" smtClean="0"/>
              <a:t>Moving</a:t>
            </a:r>
            <a:r>
              <a:rPr lang="fr-FR" dirty="0" smtClean="0"/>
              <a:t> </a:t>
            </a:r>
            <a:r>
              <a:rPr lang="fr-FR" dirty="0" err="1" smtClean="0"/>
              <a:t>Map</a:t>
            </a:r>
            <a:r>
              <a:rPr lang="fr-FR" dirty="0" smtClean="0"/>
              <a:t> </a:t>
            </a:r>
          </a:p>
          <a:p>
            <a:r>
              <a:rPr lang="fr-FR" dirty="0" smtClean="0"/>
              <a:t>Avec affichages surimposés possibles</a:t>
            </a:r>
          </a:p>
          <a:p>
            <a:pPr lvl="1"/>
            <a:r>
              <a:rPr lang="fr-FR" dirty="0" smtClean="0"/>
              <a:t>Topographie (villes, vallées, rivières, autoroutes…)</a:t>
            </a:r>
          </a:p>
          <a:p>
            <a:pPr lvl="1"/>
            <a:r>
              <a:rPr lang="fr-FR" dirty="0" smtClean="0"/>
              <a:t>Terrain (avec code couleur)</a:t>
            </a:r>
          </a:p>
          <a:p>
            <a:pPr lvl="1"/>
            <a:r>
              <a:rPr lang="fr-FR" dirty="0" smtClean="0"/>
              <a:t>Espaces aériens</a:t>
            </a:r>
          </a:p>
          <a:p>
            <a:pPr lvl="1"/>
            <a:r>
              <a:rPr lang="fr-FR" dirty="0" smtClean="0"/>
              <a:t>Airways et intersections (points de report IFR)</a:t>
            </a:r>
          </a:p>
          <a:p>
            <a:pPr lvl="1"/>
            <a:r>
              <a:rPr lang="fr-FR" dirty="0" err="1" smtClean="0"/>
              <a:t>Stormscope</a:t>
            </a:r>
            <a:endParaRPr lang="fr-FR" dirty="0" smtClean="0"/>
          </a:p>
          <a:p>
            <a:pPr lvl="1"/>
            <a:r>
              <a:rPr lang="fr-FR" i="1" dirty="0" err="1" smtClean="0"/>
              <a:t>Traffic</a:t>
            </a:r>
            <a:endParaRPr lang="fr-FR" i="1" dirty="0" smtClean="0"/>
          </a:p>
          <a:p>
            <a:r>
              <a:rPr lang="fr-FR" dirty="0" smtClean="0"/>
              <a:t>Profil de vol / Coupe verticale</a:t>
            </a:r>
          </a:p>
          <a:p>
            <a:pPr lvl="1"/>
            <a:r>
              <a:rPr lang="fr-FR" dirty="0" smtClean="0"/>
              <a:t>Permet d’afficher le relief compris dans les 30° en face (sur une gde distance)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88567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MAP / Terrain </a:t>
            </a:r>
            <a:r>
              <a:rPr lang="fr-FR" dirty="0" err="1" smtClean="0"/>
              <a:t>Proximity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75" y="3101384"/>
            <a:ext cx="2921000" cy="19304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29" y="1961904"/>
            <a:ext cx="5198125" cy="44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6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MAP / </a:t>
            </a:r>
            <a:r>
              <a:rPr lang="fr-FR" dirty="0" err="1" smtClean="0"/>
              <a:t>Stormscope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727200"/>
            <a:ext cx="5689600" cy="33909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50295" y="5682939"/>
            <a:ext cx="8770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Mode « </a:t>
            </a:r>
            <a:r>
              <a:rPr lang="fr-FR" b="1" dirty="0" err="1" smtClean="0"/>
              <a:t>strike</a:t>
            </a:r>
            <a:r>
              <a:rPr lang="fr-FR" b="1" dirty="0" smtClean="0"/>
              <a:t> » </a:t>
            </a:r>
            <a:r>
              <a:rPr lang="fr-FR" dirty="0" smtClean="0"/>
              <a:t>: tous les impacts représentés. Biais intensité / distance (dispersion radiale)</a:t>
            </a:r>
          </a:p>
          <a:p>
            <a:r>
              <a:rPr lang="fr-FR" b="1" dirty="0" smtClean="0"/>
              <a:t>Mode « </a:t>
            </a:r>
            <a:r>
              <a:rPr lang="fr-FR" b="1" dirty="0" err="1" smtClean="0"/>
              <a:t>cells</a:t>
            </a:r>
            <a:r>
              <a:rPr lang="fr-FR" b="1" dirty="0" smtClean="0"/>
              <a:t> » </a:t>
            </a:r>
            <a:r>
              <a:rPr lang="fr-FR" dirty="0" smtClean="0"/>
              <a:t>: algorithme de traitement supprime certains impacts (atténue la dispersion radiale) afin de tenter de localiser les cellules orageuses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8565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info: Strike vs </a:t>
            </a:r>
            <a:r>
              <a:rPr lang="fr-FR" dirty="0" err="1" smtClean="0"/>
              <a:t>Cell</a:t>
            </a:r>
            <a:r>
              <a:rPr lang="fr-FR" dirty="0" smtClean="0"/>
              <a:t> Modes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62" y="2447464"/>
            <a:ext cx="4113078" cy="315899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993" y="2447464"/>
            <a:ext cx="3888807" cy="3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33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2) WAYPOINTS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50" y="1619235"/>
            <a:ext cx="7006347" cy="494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97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WAYPOINTS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d’avoir les informations sur:</a:t>
            </a:r>
          </a:p>
          <a:p>
            <a:pPr lvl="1"/>
            <a:r>
              <a:rPr lang="fr-FR" dirty="0" smtClean="0"/>
              <a:t>Aéroports: piste(s), longueur, type de revêtement, existence d’une approche IFR, fréquences radio</a:t>
            </a:r>
          </a:p>
          <a:p>
            <a:pPr lvl="1"/>
            <a:r>
              <a:rPr lang="fr-FR" dirty="0" smtClean="0"/>
              <a:t>Intersections: points de report IFR localisés sur la carte</a:t>
            </a:r>
          </a:p>
          <a:p>
            <a:pPr lvl="1"/>
            <a:r>
              <a:rPr lang="fr-FR" dirty="0" smtClean="0"/>
              <a:t>VOR et NDB: repérage sur la carte, identifiant, fréquence</a:t>
            </a:r>
          </a:p>
          <a:p>
            <a:pPr lvl="1"/>
            <a:endParaRPr lang="fr-FR" dirty="0"/>
          </a:p>
          <a:p>
            <a:r>
              <a:rPr lang="fr-FR" dirty="0" smtClean="0"/>
              <a:t>Entres autres, ces données sont maintenues à jour tous les 28jours (cycle AIRAC) lors de l’opération de mise à jour plus globale du </a:t>
            </a:r>
            <a:r>
              <a:rPr lang="fr-FR" dirty="0" err="1" smtClean="0"/>
              <a:t>Nav</a:t>
            </a:r>
            <a:r>
              <a:rPr lang="fr-FR" dirty="0" smtClean="0"/>
              <a:t> Data (incluant également toutes les approches)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5908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WAYPOINTS / </a:t>
            </a:r>
            <a:r>
              <a:rPr lang="fr-FR" dirty="0" err="1" smtClean="0"/>
              <a:t>Airport</a:t>
            </a:r>
            <a:r>
              <a:rPr lang="fr-FR" dirty="0" smtClean="0"/>
              <a:t> information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034" y="1644519"/>
            <a:ext cx="5358238" cy="492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2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WAYPOINTS / VOR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074" y="1524000"/>
            <a:ext cx="5721711" cy="524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51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3) AUXILIARY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4371"/>
            <a:ext cx="8308865" cy="465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6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AUXILIARY / System </a:t>
            </a:r>
            <a:r>
              <a:rPr lang="fr-FR" dirty="0" err="1" smtClean="0"/>
              <a:t>Status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de contrôler le bon fonctionnement des systèmes de l’avion</a:t>
            </a:r>
          </a:p>
          <a:p>
            <a:r>
              <a:rPr lang="fr-FR" dirty="0" smtClean="0"/>
              <a:t>Permet d’identifier la version / date des données actives: </a:t>
            </a:r>
            <a:r>
              <a:rPr lang="fr-FR" dirty="0" err="1" smtClean="0"/>
              <a:t>NavData</a:t>
            </a:r>
            <a:r>
              <a:rPr lang="fr-FR" dirty="0" smtClean="0"/>
              <a:t>, Standby </a:t>
            </a:r>
            <a:r>
              <a:rPr lang="fr-FR" dirty="0" err="1" smtClean="0"/>
              <a:t>NavData</a:t>
            </a:r>
            <a:r>
              <a:rPr lang="fr-FR" dirty="0" smtClean="0"/>
              <a:t>, </a:t>
            </a:r>
            <a:r>
              <a:rPr lang="fr-FR" dirty="0" err="1" smtClean="0"/>
              <a:t>Charts</a:t>
            </a:r>
            <a:r>
              <a:rPr lang="fr-FR" dirty="0" smtClean="0"/>
              <a:t>, </a:t>
            </a:r>
            <a:r>
              <a:rPr lang="fr-FR" dirty="0" err="1" smtClean="0"/>
              <a:t>Maps</a:t>
            </a:r>
            <a:r>
              <a:rPr lang="fr-FR" dirty="0" smtClean="0"/>
              <a:t>, Obstacles, </a:t>
            </a:r>
            <a:r>
              <a:rPr lang="fr-FR" dirty="0" err="1" smtClean="0"/>
              <a:t>SafeTaxi</a:t>
            </a:r>
            <a:r>
              <a:rPr lang="fr-FR" dirty="0" smtClean="0"/>
              <a:t>…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493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AUXILIARY / System </a:t>
            </a:r>
            <a:r>
              <a:rPr lang="fr-FR" dirty="0" err="1" smtClean="0"/>
              <a:t>Status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215" y="1635249"/>
            <a:ext cx="5304586" cy="490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7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AUXILIARY / Trip Planning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d’avoir les statistiques utiles concernant le vol en cours (plan de vol actif)</a:t>
            </a:r>
          </a:p>
          <a:p>
            <a:r>
              <a:rPr lang="fr-FR" dirty="0" smtClean="0"/>
              <a:t>Heure estimée d’arrivée (dernier point du FPL)</a:t>
            </a:r>
          </a:p>
          <a:p>
            <a:r>
              <a:rPr lang="fr-FR" dirty="0" smtClean="0"/>
              <a:t>Carburant à bord (totalisateur différent des jaugeurs !) et endurance</a:t>
            </a:r>
          </a:p>
          <a:p>
            <a:r>
              <a:rPr lang="fr-FR" dirty="0" smtClean="0"/>
              <a:t>Carburant nécessaire pour aller à destination</a:t>
            </a:r>
          </a:p>
          <a:p>
            <a:r>
              <a:rPr lang="fr-FR" dirty="0" smtClean="0"/>
              <a:t>Carburant restant estimé à destination</a:t>
            </a:r>
          </a:p>
          <a:p>
            <a:r>
              <a:rPr lang="fr-FR" dirty="0" smtClean="0"/>
              <a:t>Altitude densité (intéressant avant de décoller d’un terrain en altitude et/ou l’été par temps chaud !)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240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AUXILIARY / Trip Planning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14" y="1594097"/>
            <a:ext cx="7991987" cy="507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08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AUXILIARY / </a:t>
            </a:r>
            <a:r>
              <a:rPr lang="fr-FR" dirty="0" err="1" smtClean="0"/>
              <a:t>Gps</a:t>
            </a:r>
            <a:r>
              <a:rPr lang="fr-FR" dirty="0" smtClean="0"/>
              <a:t> </a:t>
            </a:r>
            <a:r>
              <a:rPr lang="fr-FR" dirty="0" err="1" smtClean="0"/>
              <a:t>Status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de vérifier le bon fonctionnement et la bonne réception des </a:t>
            </a:r>
            <a:r>
              <a:rPr lang="fr-FR" b="1" dirty="0" smtClean="0"/>
              <a:t>deux </a:t>
            </a:r>
            <a:r>
              <a:rPr lang="fr-FR" dirty="0" smtClean="0"/>
              <a:t>GPS</a:t>
            </a:r>
          </a:p>
          <a:p>
            <a:r>
              <a:rPr lang="fr-FR" dirty="0" smtClean="0"/>
              <a:t>Permet de connaître le GPS utilisé par le G1000 pour la navigation (premier signal acquis et / ou meilleur signal).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sz="2800" b="1" u="sng" dirty="0" smtClean="0"/>
              <a:t>En cas de vol IFR</a:t>
            </a:r>
          </a:p>
          <a:p>
            <a:pPr marL="0" indent="0">
              <a:buNone/>
            </a:pPr>
            <a:r>
              <a:rPr lang="fr-FR" sz="2800" dirty="0" smtClean="0"/>
              <a:t>Importance de vérifier avant le décollage que les deux GPS ont réussi à obtenir un FIX ++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25850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AUXILIARY / </a:t>
            </a:r>
            <a:r>
              <a:rPr lang="fr-FR" dirty="0" err="1" smtClean="0"/>
              <a:t>Gps</a:t>
            </a:r>
            <a:r>
              <a:rPr lang="fr-FR" dirty="0" smtClean="0"/>
              <a:t> </a:t>
            </a:r>
            <a:r>
              <a:rPr lang="fr-FR" dirty="0" err="1" smtClean="0"/>
              <a:t>Status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65" y="1524000"/>
            <a:ext cx="6094073" cy="509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84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4) FLIGHT PLAN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0116"/>
            <a:ext cx="7964722" cy="467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47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FLIGHT 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de charger plusieurs points de report (aéroports, VOR, NDB, intersections) afin de construire une route</a:t>
            </a:r>
          </a:p>
          <a:p>
            <a:r>
              <a:rPr lang="fr-FR" dirty="0" smtClean="0"/>
              <a:t>Communique avec le FPL (encart) du PFD</a:t>
            </a:r>
          </a:p>
          <a:p>
            <a:r>
              <a:rPr lang="fr-FR" b="1" dirty="0" smtClean="0"/>
              <a:t>Possibilité pour un plan de vol de charger des </a:t>
            </a:r>
            <a:r>
              <a:rPr lang="fr-FR" b="1" dirty="0" err="1" smtClean="0"/>
              <a:t>airways</a:t>
            </a:r>
            <a:r>
              <a:rPr lang="fr-FR" b="1" dirty="0" smtClean="0"/>
              <a:t> (afin d’éviter le chargement fastidieux de tous les points)</a:t>
            </a:r>
          </a:p>
          <a:p>
            <a:r>
              <a:rPr lang="fr-FR" dirty="0" smtClean="0"/>
              <a:t>Possibilité de charger SID, STAR et Approches (avec procédure d’approche interrompue)</a:t>
            </a:r>
          </a:p>
          <a:p>
            <a:r>
              <a:rPr lang="fr-FR" dirty="0" smtClean="0"/>
              <a:t>Interface complète avec l’AP en mode NAV qui suit alors les différents segments horizontaux de la route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69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FLIGHT PLAN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 cas de directe: sélectionner le point sur lequel la directe est souhaitée puis appuyer sur « Direct To » deux fois.</a:t>
            </a:r>
          </a:p>
          <a:p>
            <a:r>
              <a:rPr lang="fr-FR" dirty="0" smtClean="0"/>
              <a:t>Pour supprimer un point: CLR</a:t>
            </a:r>
          </a:p>
          <a:p>
            <a:r>
              <a:rPr lang="fr-FR" dirty="0" smtClean="0"/>
              <a:t>Pour inverser le plan de vol: MENU </a:t>
            </a:r>
            <a:r>
              <a:rPr lang="fr-FR" dirty="0" smtClean="0">
                <a:sym typeface="Wingdings"/>
              </a:rPr>
              <a:t> INVERT</a:t>
            </a:r>
          </a:p>
          <a:p>
            <a:r>
              <a:rPr lang="fr-FR" dirty="0" smtClean="0">
                <a:sym typeface="Wingdings"/>
              </a:rPr>
              <a:t>Ce qui est fait depuis le MFD peut être fait depuis le plus petit encart FPL du PFD.</a:t>
            </a:r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6196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FLIGHT PLAN / Active Flight Plan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870" y="1841500"/>
            <a:ext cx="3534020" cy="475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7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SID / STAR / APP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Sélectionner </a:t>
            </a:r>
            <a:r>
              <a:rPr lang="fr-FR" dirty="0"/>
              <a:t>l’aéroport (de départ ou destination selon)</a:t>
            </a:r>
          </a:p>
          <a:p>
            <a:r>
              <a:rPr lang="fr-FR" dirty="0"/>
              <a:t>Appuyer sur PROC</a:t>
            </a:r>
          </a:p>
          <a:p>
            <a:r>
              <a:rPr lang="fr-FR" dirty="0"/>
              <a:t>Sélectionner </a:t>
            </a:r>
            <a:r>
              <a:rPr lang="fr-FR" dirty="0" err="1"/>
              <a:t>Departure</a:t>
            </a:r>
            <a:r>
              <a:rPr lang="fr-FR" dirty="0"/>
              <a:t> / </a:t>
            </a:r>
            <a:r>
              <a:rPr lang="fr-FR" dirty="0" err="1"/>
              <a:t>Arrival</a:t>
            </a:r>
            <a:r>
              <a:rPr lang="fr-FR" dirty="0"/>
              <a:t> / </a:t>
            </a:r>
            <a:r>
              <a:rPr lang="fr-FR" dirty="0" err="1"/>
              <a:t>Approach</a:t>
            </a:r>
            <a:endParaRPr lang="fr-FR" dirty="0"/>
          </a:p>
          <a:p>
            <a:r>
              <a:rPr lang="fr-FR" dirty="0"/>
              <a:t>Choisir parmi la liste proposée</a:t>
            </a:r>
          </a:p>
          <a:p>
            <a:r>
              <a:rPr lang="fr-FR" dirty="0"/>
              <a:t>Si approche: sélectionner la transition (</a:t>
            </a:r>
            <a:r>
              <a:rPr lang="fr-FR" dirty="0" err="1"/>
              <a:t>Vectors</a:t>
            </a:r>
            <a:r>
              <a:rPr lang="fr-FR" dirty="0"/>
              <a:t>-to-Final ou IAF) et réglage des minimas</a:t>
            </a:r>
          </a:p>
          <a:p>
            <a:r>
              <a:rPr lang="fr-FR" dirty="0"/>
              <a:t>Puis appuyer sur LOAD ou ACTIVATE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093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APPROACH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878" y="1515745"/>
            <a:ext cx="2230876" cy="494581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77" y="1562100"/>
            <a:ext cx="2146692" cy="488267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533" y="1571371"/>
            <a:ext cx="2125646" cy="486162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5386" y="1524000"/>
            <a:ext cx="2188784" cy="49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27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Charger une </a:t>
            </a:r>
            <a:r>
              <a:rPr lang="fr-FR" dirty="0" err="1" smtClean="0"/>
              <a:t>Airway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Sélectionner le point d’entrée souhaité dans l’</a:t>
            </a:r>
            <a:r>
              <a:rPr lang="fr-FR" dirty="0" err="1" smtClean="0"/>
              <a:t>airway</a:t>
            </a:r>
            <a:endParaRPr lang="fr-FR" dirty="0" smtClean="0"/>
          </a:p>
          <a:p>
            <a:r>
              <a:rPr lang="fr-FR" dirty="0" smtClean="0"/>
              <a:t>Appuyer sur Menu </a:t>
            </a:r>
            <a:r>
              <a:rPr lang="fr-FR" dirty="0" smtClean="0">
                <a:sym typeface="Wingdings"/>
              </a:rPr>
              <a:t> LD AIRWY (</a:t>
            </a:r>
            <a:r>
              <a:rPr lang="fr-FR" dirty="0" err="1" smtClean="0">
                <a:sym typeface="Wingdings"/>
              </a:rPr>
              <a:t>Load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Airway</a:t>
            </a:r>
            <a:r>
              <a:rPr lang="fr-FR" dirty="0" smtClean="0">
                <a:sym typeface="Wingdings"/>
              </a:rPr>
              <a:t>)</a:t>
            </a:r>
          </a:p>
          <a:p>
            <a:r>
              <a:rPr lang="fr-FR" dirty="0" smtClean="0">
                <a:sym typeface="Wingdings"/>
              </a:rPr>
              <a:t>Sélectionner l’</a:t>
            </a:r>
            <a:r>
              <a:rPr lang="fr-FR" dirty="0" err="1" smtClean="0">
                <a:sym typeface="Wingdings"/>
              </a:rPr>
              <a:t>Airway</a:t>
            </a:r>
            <a:r>
              <a:rPr lang="fr-FR" dirty="0" smtClean="0">
                <a:sym typeface="Wingdings"/>
              </a:rPr>
              <a:t> désirée (parmi les </a:t>
            </a:r>
            <a:r>
              <a:rPr lang="fr-FR" dirty="0" err="1" smtClean="0">
                <a:sym typeface="Wingdings"/>
              </a:rPr>
              <a:t>airway</a:t>
            </a:r>
            <a:r>
              <a:rPr lang="fr-FR" dirty="0" smtClean="0">
                <a:sym typeface="Wingdings"/>
              </a:rPr>
              <a:t> passant par ce point de report)</a:t>
            </a:r>
          </a:p>
          <a:p>
            <a:r>
              <a:rPr lang="fr-FR" dirty="0" smtClean="0">
                <a:sym typeface="Wingdings"/>
              </a:rPr>
              <a:t>Sélectionner un point de sortie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1060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FPL et AIRWAY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9" y="1864111"/>
            <a:ext cx="2975195" cy="42024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744" y="1901248"/>
            <a:ext cx="1933876" cy="418386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299" y="1830351"/>
            <a:ext cx="1952471" cy="422105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040" y="1851411"/>
            <a:ext cx="1933877" cy="41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61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NEAREST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Sur le modèle de la section WAYPOINT</a:t>
            </a:r>
          </a:p>
          <a:p>
            <a:r>
              <a:rPr lang="fr-FR" dirty="0" smtClean="0"/>
              <a:t>Propose tous les Aérodromes / VOR / NDB / Intersections les plus proches de la position, réactualisé en temps réel</a:t>
            </a:r>
          </a:p>
          <a:p>
            <a:r>
              <a:rPr lang="fr-FR" dirty="0" smtClean="0"/>
              <a:t>Permet de connaître immédiatement, par exemple, la distance de l’aéroport le plus proche…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36121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CHARTVIEW: cartographie </a:t>
            </a:r>
            <a:r>
              <a:rPr lang="fr-FR" dirty="0" err="1" smtClean="0"/>
              <a:t>Jeppesen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d’afficher les cartes </a:t>
            </a:r>
            <a:r>
              <a:rPr lang="fr-FR" dirty="0" err="1" smtClean="0"/>
              <a:t>Jeppesen</a:t>
            </a:r>
            <a:r>
              <a:rPr lang="fr-FR" dirty="0" smtClean="0"/>
              <a:t> sur le MFD</a:t>
            </a:r>
          </a:p>
          <a:p>
            <a:r>
              <a:rPr lang="fr-FR" dirty="0" smtClean="0"/>
              <a:t>Cartes présélectionnées lorsqu’une approche est chargée dans le plan de vol</a:t>
            </a:r>
          </a:p>
          <a:p>
            <a:r>
              <a:rPr lang="fr-FR" dirty="0" smtClean="0"/>
              <a:t>Possibilité de recadrer les différentes parties</a:t>
            </a:r>
          </a:p>
          <a:p>
            <a:r>
              <a:rPr lang="fr-FR" dirty="0" smtClean="0"/>
              <a:t>Géolocalisation (GPS): affichage de la position de l’avion</a:t>
            </a:r>
            <a:r>
              <a:rPr lang="fr-FR" dirty="0"/>
              <a:t> </a:t>
            </a:r>
            <a:r>
              <a:rPr lang="fr-FR" dirty="0" smtClean="0"/>
              <a:t>sur les cartes d’approches et les cartes de taxiways</a:t>
            </a:r>
          </a:p>
          <a:p>
            <a:r>
              <a:rPr lang="fr-FR" dirty="0" smtClean="0"/>
              <a:t>Quand la carte n’est pas à l’échelle, un symbole (avion barré) rappelle l’absence de localisation possible:</a:t>
            </a:r>
          </a:p>
          <a:p>
            <a:r>
              <a:rPr lang="fr-FR" dirty="0" smtClean="0"/>
              <a:t>Couverture: Europe Centrale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918" y="4517856"/>
            <a:ext cx="10795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25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LFMT: VOR X Piste 12L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00" y="1640913"/>
            <a:ext cx="6047888" cy="494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71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LFSD: Carte des minimums radar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314" y="1603831"/>
            <a:ext cx="6173430" cy="512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3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Chartview</a:t>
            </a:r>
            <a:r>
              <a:rPr lang="fr-FR" dirty="0" smtClean="0"/>
              <a:t> </a:t>
            </a:r>
            <a:r>
              <a:rPr lang="fr-FR" i="1" dirty="0" smtClean="0"/>
              <a:t>vs</a:t>
            </a:r>
            <a:r>
              <a:rPr lang="fr-FR" dirty="0" smtClean="0"/>
              <a:t> </a:t>
            </a:r>
            <a:r>
              <a:rPr lang="fr-FR" dirty="0" err="1" smtClean="0"/>
              <a:t>Airport</a:t>
            </a:r>
            <a:r>
              <a:rPr lang="fr-FR" dirty="0" smtClean="0"/>
              <a:t> Information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359" y="1459365"/>
            <a:ext cx="5506503" cy="548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7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Exercice au simulateur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fr-FR" dirty="0"/>
              <a:t>Vérifier que la </a:t>
            </a:r>
            <a:r>
              <a:rPr lang="fr-FR" dirty="0" err="1"/>
              <a:t>DataBase</a:t>
            </a:r>
            <a:r>
              <a:rPr lang="fr-FR" dirty="0"/>
              <a:t> est à jour</a:t>
            </a:r>
          </a:p>
          <a:p>
            <a:pPr lvl="0"/>
            <a:r>
              <a:rPr lang="fr-FR" dirty="0"/>
              <a:t>Entrer le code transpondeur 6112</a:t>
            </a:r>
          </a:p>
          <a:p>
            <a:pPr lvl="0"/>
            <a:r>
              <a:rPr lang="fr-FR" dirty="0"/>
              <a:t>Entrer 121.6 en fréquence active et 118.75 en attente sur la COM1</a:t>
            </a:r>
          </a:p>
          <a:p>
            <a:pPr lvl="0"/>
            <a:r>
              <a:rPr lang="fr-FR" dirty="0"/>
              <a:t>Entrer 136.22 en fréquence active sur la COM2</a:t>
            </a:r>
          </a:p>
          <a:p>
            <a:pPr lvl="0"/>
            <a:r>
              <a:rPr lang="fr-FR" dirty="0"/>
              <a:t>Entrer la fréquence 117.3 en fréquence NAV1 active</a:t>
            </a:r>
          </a:p>
          <a:p>
            <a:pPr lvl="0"/>
            <a:r>
              <a:rPr lang="fr-FR" dirty="0"/>
              <a:t>S’assurer de la Clé DME 1</a:t>
            </a:r>
          </a:p>
          <a:p>
            <a:pPr lvl="0"/>
            <a:r>
              <a:rPr lang="fr-FR" dirty="0"/>
              <a:t>Créer un plan de vol : LFMA – MTG – FJR – LFMU – LFMP </a:t>
            </a:r>
          </a:p>
          <a:p>
            <a:pPr lvl="0"/>
            <a:r>
              <a:rPr lang="fr-FR" dirty="0"/>
              <a:t>Directe sur FJR après décollage</a:t>
            </a:r>
          </a:p>
          <a:p>
            <a:pPr lvl="0"/>
            <a:r>
              <a:rPr lang="fr-FR" dirty="0"/>
              <a:t>Supprimer le point LFMU</a:t>
            </a:r>
          </a:p>
          <a:p>
            <a:pPr lvl="0"/>
            <a:r>
              <a:rPr lang="fr-FR" dirty="0"/>
              <a:t>Sélectionner une STAR sur LFMP</a:t>
            </a:r>
          </a:p>
          <a:p>
            <a:pPr lvl="0"/>
            <a:r>
              <a:rPr lang="fr-FR" dirty="0"/>
              <a:t>Sélectionner une APP sur LFMP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30297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Remarques supplémentaires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HDG </a:t>
            </a:r>
            <a:r>
              <a:rPr lang="fr-FR" dirty="0"/>
              <a:t>vs TRK</a:t>
            </a:r>
          </a:p>
          <a:p>
            <a:r>
              <a:rPr lang="fr-FR" dirty="0" smtClean="0"/>
              <a:t>Comment repérer la </a:t>
            </a:r>
            <a:r>
              <a:rPr lang="fr-FR" dirty="0"/>
              <a:t>course effective de l’avion, dérivée du </a:t>
            </a:r>
            <a:r>
              <a:rPr lang="fr-FR" dirty="0" smtClean="0"/>
              <a:t>GPS ?</a:t>
            </a:r>
            <a:endParaRPr lang="fr-FR" dirty="0"/>
          </a:p>
          <a:p>
            <a:r>
              <a:rPr lang="fr-FR" dirty="0"/>
              <a:t>Terrain : outil non certifié d’évitement du terrain (différent du TAWS !)</a:t>
            </a:r>
          </a:p>
          <a:p>
            <a:r>
              <a:rPr lang="fr-FR" dirty="0"/>
              <a:t>AHRS et ADC peuvent s’initialiser lorsque l’avion est en mouvement, y compris en </a:t>
            </a:r>
            <a:r>
              <a:rPr lang="fr-FR" dirty="0" smtClean="0"/>
              <a:t>vol.</a:t>
            </a:r>
            <a:endParaRPr lang="fr-FR" dirty="0"/>
          </a:p>
          <a:p>
            <a:r>
              <a:rPr lang="fr-FR" dirty="0"/>
              <a:t>Couleur d’une fréquence active (COM ou NAV) ?</a:t>
            </a:r>
          </a:p>
          <a:p>
            <a:r>
              <a:rPr lang="fr-FR" dirty="0"/>
              <a:t>Fréquence </a:t>
            </a:r>
            <a:r>
              <a:rPr lang="fr-FR" dirty="0" smtClean="0"/>
              <a:t>d’urgence (121.5)</a:t>
            </a:r>
            <a:r>
              <a:rPr lang="fr-FR" dirty="0"/>
              <a:t> : rester appuyé 2 secondes sur la </a:t>
            </a:r>
            <a:r>
              <a:rPr lang="fr-FR" u="sng" dirty="0"/>
              <a:t>touche de </a:t>
            </a:r>
            <a:r>
              <a:rPr lang="fr-FR" u="sng" dirty="0" err="1"/>
              <a:t>switch</a:t>
            </a:r>
            <a:r>
              <a:rPr lang="fr-FR" u="sng" dirty="0"/>
              <a:t> des </a:t>
            </a:r>
            <a:r>
              <a:rPr lang="fr-FR" u="sng" dirty="0" smtClean="0"/>
              <a:t>fréquences.</a:t>
            </a:r>
            <a:endParaRPr lang="fr-FR" u="sng" dirty="0"/>
          </a:p>
          <a:p>
            <a:r>
              <a:rPr lang="fr-FR" dirty="0"/>
              <a:t>Touche PLAY : permet d’écouter les </a:t>
            </a:r>
            <a:r>
              <a:rPr lang="fr-FR" dirty="0" smtClean="0"/>
              <a:t>2 dernières minutes de </a:t>
            </a:r>
            <a:r>
              <a:rPr lang="fr-FR" dirty="0"/>
              <a:t>communications, en remontant par incréments de 20 secondes. Utiles si la clairance n’a pas bien été entendue ! Pour arrêter le PLAYBACK, il faut appuyer sur MKR/MUTE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27610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Remarques supplémentaires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Identification d’un VOR : écoute du code morse, décodé automatiquement par le G1000 qui affiche l’identifiant à côté de la fréquence active</a:t>
            </a:r>
          </a:p>
          <a:p>
            <a:r>
              <a:rPr lang="fr-FR" dirty="0"/>
              <a:t> </a:t>
            </a:r>
            <a:r>
              <a:rPr lang="fr-FR" dirty="0" smtClean="0"/>
              <a:t>Intérêts </a:t>
            </a:r>
            <a:r>
              <a:rPr lang="fr-FR" dirty="0"/>
              <a:t>d’un plan de vol </a:t>
            </a:r>
            <a:r>
              <a:rPr lang="fr-FR" i="1" dirty="0"/>
              <a:t>vs </a:t>
            </a:r>
            <a:r>
              <a:rPr lang="fr-FR" dirty="0"/>
              <a:t>Direct-To navigation :</a:t>
            </a:r>
          </a:p>
          <a:p>
            <a:pPr lvl="1"/>
            <a:r>
              <a:rPr lang="fr-FR" dirty="0"/>
              <a:t>Diminue la charge de travail en route</a:t>
            </a:r>
          </a:p>
          <a:p>
            <a:pPr lvl="1"/>
            <a:r>
              <a:rPr lang="fr-FR" dirty="0"/>
              <a:t>Permet d’utiliser de façon continue l’autopilote qui suivra les différents segments</a:t>
            </a:r>
          </a:p>
          <a:p>
            <a:pPr lvl="1"/>
            <a:r>
              <a:rPr lang="fr-FR" dirty="0"/>
              <a:t>Permet des modifications plus rapides (ex. : changement de STAR)</a:t>
            </a:r>
          </a:p>
          <a:p>
            <a:r>
              <a:rPr lang="fr-FR" dirty="0" smtClean="0"/>
              <a:t>Activation d’une approche: </a:t>
            </a:r>
            <a:r>
              <a:rPr lang="fr-FR" dirty="0"/>
              <a:t>la fréquence radio du moyen de percée principal est automatiquement rendue active (si </a:t>
            </a:r>
            <a:r>
              <a:rPr lang="fr-FR" dirty="0" err="1" smtClean="0"/>
              <a:t>nav</a:t>
            </a:r>
            <a:r>
              <a:rPr lang="fr-FR" dirty="0" smtClean="0"/>
              <a:t>. GPS </a:t>
            </a:r>
            <a:r>
              <a:rPr lang="fr-FR" dirty="0"/>
              <a:t>en cours) ou mise en attente (si </a:t>
            </a:r>
            <a:r>
              <a:rPr lang="fr-FR" dirty="0" err="1" smtClean="0"/>
              <a:t>nav</a:t>
            </a:r>
            <a:r>
              <a:rPr lang="fr-FR" dirty="0" smtClean="0"/>
              <a:t>. VOR </a:t>
            </a:r>
            <a:r>
              <a:rPr lang="fr-FR" dirty="0"/>
              <a:t>en cours).</a:t>
            </a:r>
          </a:p>
          <a:p>
            <a:r>
              <a:rPr lang="fr-FR" dirty="0"/>
              <a:t>Un ARC DME peut être volé avec le GPS.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84277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Remarques supplémentaires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Bouton </a:t>
            </a:r>
            <a:r>
              <a:rPr lang="fr-FR" dirty="0" smtClean="0"/>
              <a:t>SUSP/OBS</a:t>
            </a:r>
            <a:r>
              <a:rPr lang="fr-FR" dirty="0"/>
              <a:t> : permet de suspendre le plan de vol GPS en cours et de sélectionner une course vers un point donnée. </a:t>
            </a:r>
            <a:endParaRPr lang="fr-FR" dirty="0" smtClean="0"/>
          </a:p>
          <a:p>
            <a:r>
              <a:rPr lang="fr-FR" dirty="0" smtClean="0"/>
              <a:t>OBS</a:t>
            </a:r>
            <a:r>
              <a:rPr lang="fr-FR" dirty="0"/>
              <a:t> : </a:t>
            </a:r>
            <a:r>
              <a:rPr lang="fr-FR" dirty="0" smtClean="0"/>
              <a:t>intérêt si attente </a:t>
            </a:r>
            <a:r>
              <a:rPr lang="fr-FR" dirty="0"/>
              <a:t>au dessus d’un point </a:t>
            </a:r>
            <a:r>
              <a:rPr lang="fr-FR" dirty="0" smtClean="0"/>
              <a:t>GPS </a:t>
            </a:r>
            <a:r>
              <a:rPr lang="fr-FR" dirty="0"/>
              <a:t>o</a:t>
            </a:r>
            <a:r>
              <a:rPr lang="fr-FR" dirty="0" smtClean="0"/>
              <a:t>u </a:t>
            </a:r>
            <a:r>
              <a:rPr lang="fr-FR" dirty="0"/>
              <a:t>matérialisation de l’axe d’approche d’une piste (radial 326 en rapprochement pour la 33 à Aix). N’importe quel point peut ainsi simuler un « VOR »</a:t>
            </a:r>
            <a:r>
              <a:rPr lang="fr-FR" dirty="0" smtClean="0"/>
              <a:t>.</a:t>
            </a:r>
          </a:p>
          <a:p>
            <a:r>
              <a:rPr lang="fr-FR" dirty="0" smtClean="0"/>
              <a:t>SUSP : permet de suspendre le séquençage du plan de vol (exemple: un deuxième tour d’attente nécessaire), et de </a:t>
            </a:r>
            <a:r>
              <a:rPr lang="fr-FR" dirty="0" err="1" smtClean="0"/>
              <a:t>redéclencher</a:t>
            </a:r>
            <a:r>
              <a:rPr lang="fr-FR" dirty="0" smtClean="0"/>
              <a:t> celui-ci (</a:t>
            </a:r>
            <a:r>
              <a:rPr lang="fr-FR" b="1" dirty="0" smtClean="0"/>
              <a:t>exemple: lors de l’approche interrompue, il faut impérativement reprendre le séquençage après le passage du MAP</a:t>
            </a:r>
            <a:r>
              <a:rPr lang="fr-FR" dirty="0" smtClean="0"/>
              <a:t>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5278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Ajd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Clarté.thmx</Template>
  <TotalTime>406</TotalTime>
  <Words>1694</Words>
  <Application>Microsoft Macintosh PowerPoint</Application>
  <PresentationFormat>Présentation à l'écran (4:3)</PresentationFormat>
  <Paragraphs>264</Paragraphs>
  <Slides>57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58" baseType="lpstr">
      <vt:lpstr>Clarity</vt:lpstr>
      <vt:lpstr>INTRODUCTION AU G1000</vt:lpstr>
      <vt:lpstr>Dispositif intégré à présentation unifiée</vt:lpstr>
      <vt:lpstr>Les organes du « G1000 »</vt:lpstr>
      <vt:lpstr>Les organes du « G1000 »</vt:lpstr>
      <vt:lpstr>Présentation PowerPoint</vt:lpstr>
      <vt:lpstr>Interface avec la machine</vt:lpstr>
      <vt:lpstr>Mise en tension</vt:lpstr>
      <vt:lpstr>PFD: informations standards</vt:lpstr>
      <vt:lpstr>PFD: informations complémentaires</vt:lpstr>
      <vt:lpstr>HSI enrichi: CDI + RMI</vt:lpstr>
      <vt:lpstr>A noter…</vt:lpstr>
      <vt:lpstr>A noter...</vt:lpstr>
      <vt:lpstr>Alertes</vt:lpstr>
      <vt:lpstr>EIS: Engine Indication System</vt:lpstr>
      <vt:lpstr>EIS: surveillances des EGT</vt:lpstr>
      <vt:lpstr>EIS: page d’information supplémentaire</vt:lpstr>
      <vt:lpstr>Boitier de mélange / InterCom</vt:lpstr>
      <vt:lpstr>Mode reversé</vt:lpstr>
      <vt:lpstr>Cas des pannes….</vt:lpstr>
      <vt:lpstr>Identification des pannes sur le PFD</vt:lpstr>
      <vt:lpstr>Effets des pannes (1)</vt:lpstr>
      <vt:lpstr>Effets des pannes (2)</vt:lpstr>
      <vt:lpstr>MFD: logique de l’empilement</vt:lpstr>
      <vt:lpstr>1) MAP (page principale)</vt:lpstr>
      <vt:lpstr>MAP / Traffic (à venir)</vt:lpstr>
      <vt:lpstr>MAP / Navigation MAP</vt:lpstr>
      <vt:lpstr>MAP / Terrain Proximity</vt:lpstr>
      <vt:lpstr>MAP / Stormscope</vt:lpstr>
      <vt:lpstr>Pour info: Strike vs Cell Modes</vt:lpstr>
      <vt:lpstr>2) WAYPOINTS</vt:lpstr>
      <vt:lpstr>WAYPOINTS</vt:lpstr>
      <vt:lpstr>WAYPOINTS / Airport information</vt:lpstr>
      <vt:lpstr>WAYPOINTS / VOR</vt:lpstr>
      <vt:lpstr>3) AUXILIARY</vt:lpstr>
      <vt:lpstr>AUXILIARY / System Status</vt:lpstr>
      <vt:lpstr>AUXILIARY / System Status</vt:lpstr>
      <vt:lpstr>AUXILIARY / Trip Planning</vt:lpstr>
      <vt:lpstr>AUXILIARY / Trip Planning</vt:lpstr>
      <vt:lpstr>AUXILIARY / Gps Status</vt:lpstr>
      <vt:lpstr>AUXILIARY / Gps Status</vt:lpstr>
      <vt:lpstr>4) FLIGHT PLAN</vt:lpstr>
      <vt:lpstr>FLIGHT PLAN</vt:lpstr>
      <vt:lpstr>FLIGHT PLAN (2)</vt:lpstr>
      <vt:lpstr>FLIGHT PLAN / Active Flight Plan</vt:lpstr>
      <vt:lpstr>SID / STAR / APP</vt:lpstr>
      <vt:lpstr>APPROACH</vt:lpstr>
      <vt:lpstr>Charger une Airway</vt:lpstr>
      <vt:lpstr>FPL et AIRWAY</vt:lpstr>
      <vt:lpstr>NEAREST</vt:lpstr>
      <vt:lpstr>CHARTVIEW: cartographie Jeppesen</vt:lpstr>
      <vt:lpstr>LFMT: VOR X Piste 12L</vt:lpstr>
      <vt:lpstr>LFSD: Carte des minimums radar</vt:lpstr>
      <vt:lpstr>Chartview vs Airport Information</vt:lpstr>
      <vt:lpstr>Exercice au simulateur</vt:lpstr>
      <vt:lpstr>Remarques supplémentaires (1)</vt:lpstr>
      <vt:lpstr>Remarques supplémentaires (2)</vt:lpstr>
      <vt:lpstr>Remarques supplémentaires (3)</vt:lpstr>
    </vt:vector>
  </TitlesOfParts>
  <Company>ALEX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 G1000</dc:title>
  <dc:creator>Alexandre ELKAIM</dc:creator>
  <cp:lastModifiedBy>aelkaim</cp:lastModifiedBy>
  <cp:revision>37</cp:revision>
  <dcterms:created xsi:type="dcterms:W3CDTF">2014-02-14T18:15:43Z</dcterms:created>
  <dcterms:modified xsi:type="dcterms:W3CDTF">2014-02-16T18:03:55Z</dcterms:modified>
</cp:coreProperties>
</file>