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85" r:id="rId18"/>
    <p:sldId id="286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7" r:id="rId30"/>
    <p:sldId id="291" r:id="rId31"/>
    <p:sldId id="292" r:id="rId32"/>
    <p:sldId id="288" r:id="rId33"/>
    <p:sldId id="293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80"/>
  </p:normalViewPr>
  <p:slideViewPr>
    <p:cSldViewPr snapToGrid="0" snapToObjects="1">
      <p:cViewPr varScale="1">
        <p:scale>
          <a:sx n="152" d="100"/>
          <a:sy n="152" d="100"/>
        </p:scale>
        <p:origin x="184" y="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Saturday, June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Saturday, June 11,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0675.jp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061"/>
            <a:ext cx="9144000" cy="6858000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685800" y="333248"/>
            <a:ext cx="7848600" cy="192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dirty="0" smtClean="0"/>
              <a:t>INTRODUCTION AU C182T</a:t>
            </a:r>
            <a:endParaRPr lang="fr-FR" dirty="0"/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685800" y="1901806"/>
            <a:ext cx="4885655" cy="981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latin typeface="+mj-lt"/>
              </a:rPr>
              <a:t>LYCOMING IO-540 AB1A5 230cv</a:t>
            </a:r>
            <a:endParaRPr lang="fr-FR" dirty="0">
              <a:latin typeface="+mj-lt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482060" y="1798515"/>
            <a:ext cx="8139330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6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(suivant le POH)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Général</a:t>
            </a:r>
          </a:p>
          <a:p>
            <a:r>
              <a:rPr lang="fr-FR" sz="2800" dirty="0" smtClean="0"/>
              <a:t>Limitations</a:t>
            </a:r>
          </a:p>
          <a:p>
            <a:r>
              <a:rPr lang="fr-FR" sz="2800" dirty="0"/>
              <a:t>Procédures </a:t>
            </a:r>
            <a:r>
              <a:rPr lang="fr-FR" sz="2800" dirty="0" smtClean="0"/>
              <a:t>d’urgences</a:t>
            </a:r>
          </a:p>
          <a:p>
            <a:r>
              <a:rPr lang="fr-FR" sz="2800" dirty="0" smtClean="0"/>
              <a:t>Procédures Normales</a:t>
            </a:r>
          </a:p>
          <a:p>
            <a:r>
              <a:rPr lang="fr-FR" sz="2800" dirty="0" smtClean="0"/>
              <a:t>Performances</a:t>
            </a:r>
          </a:p>
          <a:p>
            <a:r>
              <a:rPr lang="fr-FR" sz="2800" dirty="0" smtClean="0"/>
              <a:t>Masse et centrage</a:t>
            </a:r>
          </a:p>
          <a:p>
            <a:r>
              <a:rPr lang="fr-FR" sz="2800" dirty="0" smtClean="0"/>
              <a:t>Description avion et systèmes</a:t>
            </a:r>
          </a:p>
        </p:txBody>
      </p:sp>
    </p:spTree>
    <p:extLst>
      <p:ext uri="{BB962C8B-B14F-4D97-AF65-F5344CB8AC3E}">
        <p14:creationId xmlns:p14="http://schemas.microsoft.com/office/powerpoint/2010/main" val="95101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Général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Capacité de carburant:</a:t>
            </a:r>
          </a:p>
          <a:p>
            <a:pPr lvl="1"/>
            <a:r>
              <a:rPr lang="fr-FR" dirty="0" smtClean="0"/>
              <a:t>Totale: 92USG</a:t>
            </a:r>
          </a:p>
          <a:p>
            <a:pPr lvl="1"/>
            <a:r>
              <a:rPr lang="fr-FR" dirty="0" smtClean="0"/>
              <a:t>Utilisable: 87USG, soit 43,5USG par réservoir</a:t>
            </a:r>
          </a:p>
          <a:p>
            <a:r>
              <a:rPr lang="fr-FR" dirty="0" smtClean="0"/>
              <a:t>Capacité d’huile</a:t>
            </a:r>
          </a:p>
          <a:p>
            <a:pPr lvl="1"/>
            <a:r>
              <a:rPr lang="fr-FR" dirty="0" smtClean="0"/>
              <a:t>8US quarts à la jauge: le niveau doit toujours être </a:t>
            </a:r>
            <a:r>
              <a:rPr lang="fr-FR" dirty="0" smtClean="0"/>
              <a:t>supérieur ou égal </a:t>
            </a:r>
            <a:r>
              <a:rPr lang="fr-FR" dirty="0" smtClean="0"/>
              <a:t>à 6 (US </a:t>
            </a:r>
            <a:r>
              <a:rPr lang="fr-FR" dirty="0" err="1" smtClean="0"/>
              <a:t>qt</a:t>
            </a:r>
            <a:r>
              <a:rPr lang="fr-FR" dirty="0" smtClean="0"/>
              <a:t>.)</a:t>
            </a:r>
          </a:p>
          <a:p>
            <a:r>
              <a:rPr lang="fr-FR" dirty="0" smtClean="0"/>
              <a:t>Masse:</a:t>
            </a:r>
          </a:p>
          <a:p>
            <a:pPr lvl="1"/>
            <a:r>
              <a:rPr lang="fr-FR" dirty="0" smtClean="0"/>
              <a:t>Maximum au décollage (MTOW): 3100lbs soit 1406 kg</a:t>
            </a:r>
          </a:p>
          <a:p>
            <a:pPr lvl="1"/>
            <a:r>
              <a:rPr lang="fr-FR" b="1" dirty="0" smtClean="0"/>
              <a:t>Maximum à l’atterrissage (MLW): 2950lbs soit 1338 kg</a:t>
            </a:r>
          </a:p>
          <a:p>
            <a:r>
              <a:rPr lang="fr-FR" dirty="0" smtClean="0"/>
              <a:t>Rappel</a:t>
            </a:r>
          </a:p>
          <a:p>
            <a:pPr lvl="1"/>
            <a:r>
              <a:rPr lang="fr-FR" dirty="0" smtClean="0"/>
              <a:t>1 lb = 0,45 kg</a:t>
            </a:r>
          </a:p>
          <a:p>
            <a:pPr lvl="1"/>
            <a:r>
              <a:rPr lang="fr-FR" dirty="0" smtClean="0"/>
              <a:t>1 (US) </a:t>
            </a:r>
            <a:r>
              <a:rPr lang="fr-FR" dirty="0" err="1" smtClean="0"/>
              <a:t>qt</a:t>
            </a:r>
            <a:r>
              <a:rPr lang="fr-FR" dirty="0" smtClean="0"/>
              <a:t> = 1,1 litre</a:t>
            </a:r>
          </a:p>
          <a:p>
            <a:pPr lvl="1"/>
            <a:r>
              <a:rPr lang="fr-FR" dirty="0" smtClean="0"/>
              <a:t>1 (US) gal = 3,78 litres</a:t>
            </a:r>
          </a:p>
          <a:p>
            <a:pPr marL="0" indent="0">
              <a:buNone/>
            </a:pPr>
            <a:endParaRPr lang="fr-FR" b="1" dirty="0" smtClean="0"/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20179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30119" t="15134" r="22632" b="11367"/>
          <a:stretch>
            <a:fillRect/>
          </a:stretch>
        </p:blipFill>
        <p:spPr bwMode="auto">
          <a:xfrm>
            <a:off x="1863307" y="1686617"/>
            <a:ext cx="5314626" cy="465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Limitations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033778" y="2920270"/>
            <a:ext cx="500596" cy="3152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033778" y="3897761"/>
            <a:ext cx="500596" cy="75612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033778" y="5247216"/>
            <a:ext cx="500596" cy="38416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332814" y="4968347"/>
            <a:ext cx="133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Arc blanc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332814" y="3229524"/>
            <a:ext cx="120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Arc vert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1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Limitations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Prise 12v: </a:t>
            </a:r>
            <a:r>
              <a:rPr lang="fr-FR" dirty="0" smtClean="0"/>
              <a:t>OFF au </a:t>
            </a:r>
            <a:r>
              <a:rPr lang="fr-FR" dirty="0" smtClean="0"/>
              <a:t>décollage et à l’atterrissage.</a:t>
            </a:r>
          </a:p>
          <a:p>
            <a:r>
              <a:rPr lang="fr-FR" dirty="0" smtClean="0"/>
              <a:t>Autopilote: </a:t>
            </a:r>
            <a:endParaRPr lang="fr-FR" dirty="0" smtClean="0"/>
          </a:p>
          <a:p>
            <a:pPr lvl="1"/>
            <a:r>
              <a:rPr lang="fr-FR" dirty="0" smtClean="0"/>
              <a:t>lors </a:t>
            </a:r>
            <a:r>
              <a:rPr lang="fr-FR" dirty="0" smtClean="0"/>
              <a:t>de l’atterrissage, doit être désactivé à 200ft </a:t>
            </a:r>
            <a:r>
              <a:rPr lang="fr-FR" dirty="0" smtClean="0"/>
              <a:t>AGL</a:t>
            </a:r>
          </a:p>
          <a:p>
            <a:pPr lvl="1"/>
            <a:r>
              <a:rPr lang="fr-FR" dirty="0"/>
              <a:t>l</a:t>
            </a:r>
            <a:r>
              <a:rPr lang="fr-FR" dirty="0" smtClean="0"/>
              <a:t>ors </a:t>
            </a:r>
            <a:r>
              <a:rPr lang="fr-FR" dirty="0" smtClean="0"/>
              <a:t>du décollage, ne doit pas être enclenché avant 800ft </a:t>
            </a:r>
            <a:r>
              <a:rPr lang="fr-FR" dirty="0" smtClean="0"/>
              <a:t>AGL</a:t>
            </a:r>
            <a:endParaRPr lang="fr-FR" dirty="0" smtClean="0"/>
          </a:p>
          <a:p>
            <a:r>
              <a:rPr lang="fr-FR" dirty="0" smtClean="0"/>
              <a:t>Volets: respect de l’arc blanc [100kt] ou de la vitesse maximale de sortie prévue pour chaque position.</a:t>
            </a:r>
          </a:p>
          <a:p>
            <a:r>
              <a:rPr lang="fr-FR" b="1" dirty="0" smtClean="0"/>
              <a:t>Vent de travers démontré: 15kt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534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Emergency Operations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Check-lists prévues pour:</a:t>
            </a:r>
          </a:p>
          <a:p>
            <a:pPr lvl="1"/>
            <a:r>
              <a:rPr lang="fr-FR" dirty="0" smtClean="0"/>
              <a:t>Panne moteur pendant le roulage</a:t>
            </a:r>
          </a:p>
          <a:p>
            <a:pPr lvl="1"/>
            <a:r>
              <a:rPr lang="fr-FR" dirty="0" smtClean="0"/>
              <a:t>Panne moteur après décollage</a:t>
            </a:r>
          </a:p>
          <a:p>
            <a:pPr lvl="1"/>
            <a:r>
              <a:rPr lang="fr-FR" dirty="0" smtClean="0"/>
              <a:t>Panne moteur en vol</a:t>
            </a:r>
          </a:p>
          <a:p>
            <a:pPr lvl="1"/>
            <a:r>
              <a:rPr lang="fr-FR" dirty="0" smtClean="0"/>
              <a:t>Atterrissage d’urgence et atterrissage de précaution</a:t>
            </a:r>
          </a:p>
          <a:p>
            <a:pPr lvl="1"/>
            <a:r>
              <a:rPr lang="fr-FR" dirty="0" smtClean="0"/>
              <a:t>Amerrissage</a:t>
            </a:r>
          </a:p>
          <a:p>
            <a:pPr lvl="1"/>
            <a:r>
              <a:rPr lang="fr-FR" dirty="0" smtClean="0"/>
              <a:t>Feu</a:t>
            </a:r>
          </a:p>
          <a:p>
            <a:pPr lvl="1"/>
            <a:endParaRPr lang="fr-FR" dirty="0"/>
          </a:p>
          <a:p>
            <a:r>
              <a:rPr lang="fr-FR" dirty="0" smtClean="0"/>
              <a:t>Mais du bon sens avant tout !</a:t>
            </a:r>
          </a:p>
          <a:p>
            <a:pPr lvl="1"/>
            <a:r>
              <a:rPr lang="fr-FR" dirty="0" smtClean="0"/>
              <a:t>Contrôler la trajectoire de l’avion</a:t>
            </a:r>
          </a:p>
          <a:p>
            <a:pPr lvl="1"/>
            <a:r>
              <a:rPr lang="fr-FR" dirty="0" smtClean="0"/>
              <a:t>Connaître les vitesses de finesse max, de manœuvre, d’atterrissage de précaution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4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36812" t="30533" r="22632" b="16967"/>
          <a:stretch>
            <a:fillRect/>
          </a:stretch>
        </p:blipFill>
        <p:spPr bwMode="auto">
          <a:xfrm>
            <a:off x="551252" y="1828920"/>
            <a:ext cx="603235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Emergency Operations: </a:t>
            </a:r>
            <a:r>
              <a:rPr lang="fr-FR" b="1" dirty="0" smtClean="0"/>
              <a:t>vitesses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5589996" y="4171812"/>
            <a:ext cx="852868" cy="69530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543646" y="3220999"/>
            <a:ext cx="852868" cy="69530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ccolade fermante 7"/>
          <p:cNvSpPr/>
          <p:nvPr/>
        </p:nvSpPr>
        <p:spPr>
          <a:xfrm>
            <a:off x="6730244" y="3383805"/>
            <a:ext cx="101973" cy="129789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943460" y="3578491"/>
            <a:ext cx="2124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Importance de </a:t>
            </a:r>
          </a:p>
          <a:p>
            <a:pPr algn="ctr"/>
            <a:r>
              <a:rPr lang="fr-FR" dirty="0" smtClean="0"/>
              <a:t>connaître</a:t>
            </a:r>
          </a:p>
          <a:p>
            <a:pPr algn="ctr"/>
            <a:r>
              <a:rPr lang="fr-FR" dirty="0" smtClean="0"/>
              <a:t>La masse de l’avion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6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POH / Emergency Op. : </a:t>
            </a:r>
            <a:r>
              <a:rPr lang="fr-FR" b="1" dirty="0" smtClean="0"/>
              <a:t>vol plané</a:t>
            </a:r>
            <a:endParaRPr lang="fr-FR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3800" y="1699994"/>
            <a:ext cx="42037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Emergency Operations: </a:t>
            </a:r>
            <a:r>
              <a:rPr lang="fr-FR" b="1" dirty="0" smtClean="0"/>
              <a:t>feux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Cas du feu </a:t>
            </a:r>
            <a:r>
              <a:rPr lang="fr-FR" u="sng" dirty="0" smtClean="0"/>
              <a:t>moteur</a:t>
            </a:r>
            <a:r>
              <a:rPr lang="fr-FR" dirty="0" smtClean="0"/>
              <a:t> ou </a:t>
            </a:r>
            <a:r>
              <a:rPr lang="fr-FR" u="sng" dirty="0" smtClean="0"/>
              <a:t>électrique</a:t>
            </a:r>
            <a:r>
              <a:rPr lang="fr-FR" dirty="0" smtClean="0"/>
              <a:t> en vol</a:t>
            </a:r>
          </a:p>
          <a:p>
            <a:pPr lvl="1"/>
            <a:r>
              <a:rPr lang="fr-FR" dirty="0" smtClean="0"/>
              <a:t>Arrêter toute alimentation électrique (STBY BAT, BUS 1 et 2, MASTER BAT + ALT)</a:t>
            </a:r>
          </a:p>
          <a:p>
            <a:pPr lvl="1"/>
            <a:r>
              <a:rPr lang="fr-FR" dirty="0" smtClean="0"/>
              <a:t>Fermer les bouches d’aération et éteindre le chauffage </a:t>
            </a:r>
            <a:r>
              <a:rPr lang="fr-FR" dirty="0" smtClean="0">
                <a:sym typeface="Wingdings"/>
              </a:rPr>
              <a:t> ne seront ré-ouverts qu’une fois le feu </a:t>
            </a:r>
            <a:r>
              <a:rPr lang="fr-FR" u="sng" dirty="0" smtClean="0">
                <a:sym typeface="Wingdings"/>
              </a:rPr>
              <a:t>formellement</a:t>
            </a:r>
            <a:r>
              <a:rPr lang="fr-FR" dirty="0" smtClean="0">
                <a:sym typeface="Wingdings"/>
              </a:rPr>
              <a:t> éteint</a:t>
            </a:r>
          </a:p>
          <a:p>
            <a:pPr lvl="2"/>
            <a:r>
              <a:rPr lang="fr-FR" i="1" dirty="0" smtClean="0">
                <a:sym typeface="Wingdings"/>
              </a:rPr>
              <a:t>Les bouches d’aération risquent d’amener de la fumée dans le cockpit… Ou de l’air frais qui pourrait alimenter et aggraver le feu en cabine.</a:t>
            </a:r>
            <a:endParaRPr lang="fr-FR" i="1" dirty="0" smtClean="0"/>
          </a:p>
          <a:p>
            <a:pPr lvl="1"/>
            <a:r>
              <a:rPr lang="fr-FR" dirty="0" smtClean="0"/>
              <a:t>Extincteur à portée de main</a:t>
            </a:r>
          </a:p>
          <a:p>
            <a:pPr lvl="1"/>
            <a:r>
              <a:rPr lang="fr-FR" dirty="0" smtClean="0"/>
              <a:t>Si feu moteur: atterrissage d’urgence</a:t>
            </a:r>
          </a:p>
          <a:p>
            <a:pPr lvl="2"/>
            <a:r>
              <a:rPr lang="fr-FR" i="1" dirty="0" smtClean="0"/>
              <a:t>Chercher la meilleure vitesse de plané pour tenter d’éteindre le feu en rendant l’alimentation en air du feu impropre à la combustion</a:t>
            </a:r>
          </a:p>
          <a:p>
            <a:pPr lvl="1"/>
            <a:r>
              <a:rPr lang="fr-FR" dirty="0" smtClean="0"/>
              <a:t>Si feu électrique et nécessité d’équipements pour la suite du vol</a:t>
            </a:r>
          </a:p>
          <a:p>
            <a:pPr lvl="2"/>
            <a:r>
              <a:rPr lang="fr-FR" dirty="0" smtClean="0"/>
              <a:t>Ne surtout pas réenclencher les </a:t>
            </a:r>
            <a:r>
              <a:rPr lang="fr-FR" dirty="0" err="1" smtClean="0"/>
              <a:t>breakers</a:t>
            </a:r>
            <a:r>
              <a:rPr lang="fr-FR" dirty="0" smtClean="0"/>
              <a:t> ayant sauté !</a:t>
            </a:r>
          </a:p>
          <a:p>
            <a:pPr lvl="2"/>
            <a:r>
              <a:rPr lang="fr-FR" dirty="0" smtClean="0"/>
              <a:t>Réarmer MASTER </a:t>
            </a:r>
            <a:r>
              <a:rPr lang="fr-FR" dirty="0" smtClean="0">
                <a:sym typeface="Wingdings"/>
              </a:rPr>
              <a:t> STBY BAT.  BUS 1 et 2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470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Emergency Op. : </a:t>
            </a:r>
            <a:r>
              <a:rPr lang="fr-FR" b="1" dirty="0" smtClean="0"/>
              <a:t>givrage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Moteur à injection : pas de risque de givrage carburateur</a:t>
            </a:r>
          </a:p>
          <a:p>
            <a:r>
              <a:rPr lang="fr-FR" dirty="0" smtClean="0"/>
              <a:t>Pitot : réchauffe </a:t>
            </a:r>
            <a:r>
              <a:rPr lang="fr-FR" dirty="0" err="1" smtClean="0"/>
              <a:t>pitot</a:t>
            </a:r>
            <a:r>
              <a:rPr lang="fr-FR" dirty="0" smtClean="0"/>
              <a:t> allumé en conditions de givrage potentiel</a:t>
            </a:r>
          </a:p>
          <a:p>
            <a:r>
              <a:rPr lang="fr-FR" u="sng" dirty="0" smtClean="0"/>
              <a:t>Cellule et hélice non dégivrées</a:t>
            </a:r>
            <a:r>
              <a:rPr lang="fr-FR" dirty="0" smtClean="0"/>
              <a:t>… Si du givre est rencontré:</a:t>
            </a:r>
          </a:p>
          <a:p>
            <a:pPr lvl="1"/>
            <a:r>
              <a:rPr lang="fr-FR" dirty="0" smtClean="0"/>
              <a:t>PITOT allumé. Si info non cohérente =&gt; activer la prise statique alternative [tirer ALT STATIC AIR], </a:t>
            </a:r>
            <a:r>
              <a:rPr lang="fr-FR" i="1" dirty="0" smtClean="0"/>
              <a:t>car possible givrage des prises statiques.</a:t>
            </a:r>
          </a:p>
          <a:p>
            <a:pPr lvl="1"/>
            <a:r>
              <a:rPr lang="fr-FR" dirty="0" smtClean="0"/>
              <a:t>Faire demi-tour et / ou changer de niveau !</a:t>
            </a:r>
          </a:p>
          <a:p>
            <a:pPr lvl="1"/>
            <a:r>
              <a:rPr lang="fr-FR" dirty="0" smtClean="0"/>
              <a:t>Chauffage cabine et </a:t>
            </a:r>
            <a:r>
              <a:rPr lang="fr-FR" dirty="0" err="1" smtClean="0"/>
              <a:t>defrost</a:t>
            </a:r>
            <a:r>
              <a:rPr lang="fr-FR" dirty="0" smtClean="0"/>
              <a:t> en marche</a:t>
            </a:r>
          </a:p>
          <a:p>
            <a:pPr lvl="1"/>
            <a:r>
              <a:rPr lang="fr-FR" dirty="0" smtClean="0"/>
              <a:t>Augmenter le régime d’hélice (2400 </a:t>
            </a:r>
            <a:r>
              <a:rPr lang="fr-FR" dirty="0" err="1" smtClean="0"/>
              <a:t>rpm</a:t>
            </a:r>
            <a:r>
              <a:rPr lang="fr-FR" dirty="0" smtClean="0"/>
              <a:t>) pour limiter l’accumulation de givre</a:t>
            </a:r>
          </a:p>
          <a:p>
            <a:pPr lvl="1"/>
            <a:r>
              <a:rPr lang="fr-FR" dirty="0" smtClean="0"/>
              <a:t>Surveiller les paramètres moteurs (risque de givrage de l’induction d’air </a:t>
            </a:r>
            <a:r>
              <a:rPr lang="fr-FR" dirty="0" smtClean="0">
                <a:sym typeface="Wingdings"/>
              </a:rPr>
              <a:t> induction de secours automatique)</a:t>
            </a:r>
          </a:p>
          <a:p>
            <a:pPr lvl="1"/>
            <a:r>
              <a:rPr lang="fr-FR" dirty="0" smtClean="0">
                <a:sym typeface="Wingdings"/>
              </a:rPr>
              <a:t>Prévoir un </a:t>
            </a:r>
            <a:r>
              <a:rPr lang="fr-FR" u="sng" dirty="0" smtClean="0">
                <a:sym typeface="Wingdings"/>
              </a:rPr>
              <a:t>atterrissage précautionneux</a:t>
            </a:r>
            <a:r>
              <a:rPr lang="fr-FR" dirty="0" smtClean="0">
                <a:sym typeface="Wingdings"/>
              </a:rPr>
              <a:t>:</a:t>
            </a:r>
          </a:p>
          <a:p>
            <a:pPr lvl="2"/>
            <a:r>
              <a:rPr lang="fr-FR" b="1" dirty="0" smtClean="0">
                <a:sym typeface="Wingdings"/>
              </a:rPr>
              <a:t>NE PAS SORTIR LES VOLETS (risque de perte de contrôle)</a:t>
            </a:r>
          </a:p>
          <a:p>
            <a:pPr lvl="2"/>
            <a:r>
              <a:rPr lang="fr-FR" b="1" dirty="0" smtClean="0">
                <a:sym typeface="Wingdings"/>
              </a:rPr>
              <a:t>AUGMENTER LES VITESSES D’APPROCHE (80-90 KIAS)</a:t>
            </a:r>
          </a:p>
          <a:p>
            <a:pPr lvl="2"/>
            <a:r>
              <a:rPr lang="fr-FR" b="1" dirty="0" smtClean="0">
                <a:sym typeface="Wingdings"/>
              </a:rPr>
              <a:t>TOUCHER AVEC PEU D’ARRONDI ET EN GARDANT DE LA PUISSANCE</a:t>
            </a:r>
          </a:p>
          <a:p>
            <a:pPr lvl="2"/>
            <a:r>
              <a:rPr lang="fr-FR" b="1" dirty="0" smtClean="0">
                <a:sym typeface="Wingdings"/>
              </a:rPr>
              <a:t>PENSER A OUVRIR LA FENETRE POUR DEGAGER DE LA VISIBILITE</a:t>
            </a:r>
          </a:p>
          <a:p>
            <a:pPr lvl="2"/>
            <a:r>
              <a:rPr lang="fr-FR" b="1" dirty="0" smtClean="0">
                <a:sym typeface="Wingdings"/>
              </a:rPr>
              <a:t>EVITER LA REMISE DE GAZ DANS CES CONDITIONS…</a:t>
            </a:r>
            <a:endParaRPr lang="fr-FR" b="1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98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/>
              <a:t>POH / Emergency Op. : </a:t>
            </a:r>
            <a:r>
              <a:rPr lang="fr-FR" sz="3400" b="1" dirty="0" smtClean="0"/>
              <a:t>surcharge électrique</a:t>
            </a:r>
            <a:endParaRPr lang="fr-FR" sz="3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Annonciateur « HIGH VOLTS »</a:t>
            </a:r>
          </a:p>
          <a:p>
            <a:pPr lvl="1"/>
            <a:r>
              <a:rPr lang="fr-FR" dirty="0" smtClean="0"/>
              <a:t>Immédiatement réduire la charge électrique</a:t>
            </a:r>
          </a:p>
          <a:p>
            <a:pPr lvl="1"/>
            <a:r>
              <a:rPr lang="fr-FR" dirty="0" smtClean="0"/>
              <a:t>ALT OFF</a:t>
            </a:r>
          </a:p>
          <a:p>
            <a:pPr lvl="1"/>
            <a:r>
              <a:rPr lang="fr-FR" dirty="0" smtClean="0"/>
              <a:t>BUS 1 OFF</a:t>
            </a:r>
          </a:p>
          <a:p>
            <a:pPr lvl="1"/>
            <a:r>
              <a:rPr lang="fr-FR" dirty="0" smtClean="0"/>
              <a:t>BUS 2 OFF </a:t>
            </a:r>
            <a:r>
              <a:rPr lang="fr-FR" b="1" dirty="0" smtClean="0"/>
              <a:t>après avoir sélectionné la COM 1 sur l’intercom </a:t>
            </a:r>
            <a:r>
              <a:rPr lang="fr-FR" dirty="0" smtClean="0"/>
              <a:t>(le BUS 2 alimente l’intercom)</a:t>
            </a:r>
          </a:p>
          <a:p>
            <a:pPr lvl="1"/>
            <a:r>
              <a:rPr lang="fr-FR" dirty="0" smtClean="0"/>
              <a:t>PITOT, LIGHTS, STROBES, CABIN 12V PWR = OFF</a:t>
            </a:r>
          </a:p>
          <a:p>
            <a:r>
              <a:rPr lang="fr-FR" dirty="0" smtClean="0"/>
              <a:t>A se rappeler…</a:t>
            </a:r>
          </a:p>
          <a:p>
            <a:pPr lvl="1"/>
            <a:r>
              <a:rPr lang="fr-FR" dirty="0" smtClean="0"/>
              <a:t>Après coupure des BUS 1 et 2, seul reste le BUS ESSENTIEL</a:t>
            </a:r>
          </a:p>
          <a:p>
            <a:pPr lvl="1"/>
            <a:r>
              <a:rPr lang="fr-FR" dirty="0" smtClean="0"/>
              <a:t>BUS ESSENTIEL: PFD, ADC/AHRS, NAV/COMM1, ENGINE IND, STDBY IND LTS</a:t>
            </a:r>
          </a:p>
          <a:p>
            <a:pPr lvl="1"/>
            <a:r>
              <a:rPr lang="fr-FR" dirty="0" smtClean="0"/>
              <a:t>Celui-ci sera alimenté par la batterie principale (MAIN) puis de secours (STBY) lorsque la tension aux bornes du bus principal (M) &lt; 20V.</a:t>
            </a:r>
          </a:p>
          <a:p>
            <a:pPr lvl="1"/>
            <a:r>
              <a:rPr lang="fr-FR" dirty="0" smtClean="0"/>
              <a:t>STBY BAT = doit assurer 30 minutes au moins d’autonomie du bus essentiel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2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/>
              <a:t>POH / Emergency Op. : </a:t>
            </a:r>
            <a:r>
              <a:rPr lang="fr-FR" sz="3400" b="1" dirty="0" smtClean="0"/>
              <a:t>faiblesse électrique</a:t>
            </a:r>
            <a:endParaRPr lang="fr-FR" sz="3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Annonciateur « LOW VOLTS »</a:t>
            </a:r>
          </a:p>
          <a:p>
            <a:pPr lvl="1"/>
            <a:r>
              <a:rPr lang="fr-FR" dirty="0" smtClean="0"/>
              <a:t>Habituel au sol quand RPM &lt; 1000 (charge insuffisante par l’alternateur)</a:t>
            </a:r>
          </a:p>
          <a:p>
            <a:pPr lvl="1"/>
            <a:r>
              <a:rPr lang="fr-FR" dirty="0" smtClean="0"/>
              <a:t>Si ne disparaît pas au delà ou apparaît en vol</a:t>
            </a:r>
          </a:p>
          <a:p>
            <a:pPr lvl="2"/>
            <a:r>
              <a:rPr lang="fr-FR" dirty="0" smtClean="0"/>
              <a:t>Vérifier le MASTER (BAT et ALT)</a:t>
            </a:r>
          </a:p>
          <a:p>
            <a:pPr lvl="2"/>
            <a:r>
              <a:rPr lang="fr-FR" dirty="0" smtClean="0"/>
              <a:t>Vérifier le </a:t>
            </a:r>
            <a:r>
              <a:rPr lang="fr-FR" dirty="0" err="1" smtClean="0"/>
              <a:t>breaker</a:t>
            </a:r>
            <a:r>
              <a:rPr lang="fr-FR" dirty="0" smtClean="0"/>
              <a:t> de l’alternateur</a:t>
            </a:r>
          </a:p>
          <a:p>
            <a:pPr lvl="2"/>
            <a:r>
              <a:rPr lang="fr-FR" dirty="0" smtClean="0"/>
              <a:t>Réduire la charge électrique comme précédemment (y compris coupure de l’alternateur si absence de charge par celui-ci)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76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POH / Emergency Op. : </a:t>
            </a:r>
            <a:r>
              <a:rPr lang="fr-FR" sz="2800" b="1" dirty="0" smtClean="0"/>
              <a:t>refroidissement de l’avionique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Annonciateurs « PFD1 COOLING » ou « MFD1 COOLING »</a:t>
            </a:r>
          </a:p>
          <a:p>
            <a:r>
              <a:rPr lang="fr-FR" dirty="0" smtClean="0"/>
              <a:t>Pour rappel, l’avionique est refroidie par de simples ventilateurs</a:t>
            </a:r>
          </a:p>
          <a:p>
            <a:r>
              <a:rPr lang="fr-FR" dirty="0" smtClean="0"/>
              <a:t>En cas de persistance du message d’alerte:</a:t>
            </a:r>
          </a:p>
          <a:p>
            <a:pPr lvl="1"/>
            <a:r>
              <a:rPr lang="fr-FR" dirty="0" smtClean="0"/>
              <a:t>Couper le chauffage en cabine</a:t>
            </a:r>
          </a:p>
          <a:p>
            <a:pPr lvl="1"/>
            <a:r>
              <a:rPr lang="fr-FR" dirty="0" smtClean="0"/>
              <a:t>Arrêter la batterie de secours [car celle-ci se trouve derrière le PFD, participant à l’échauffement, et pouvant souffrir de celui-ci]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761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Emergency op. : </a:t>
            </a:r>
            <a:r>
              <a:rPr lang="fr-FR" b="1" dirty="0" smtClean="0"/>
              <a:t>mécanique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/>
                </a:solidFill>
              </a:rPr>
              <a:t>Panne de la pompe à essence mécanique</a:t>
            </a:r>
          </a:p>
          <a:p>
            <a:pPr lvl="1"/>
            <a:r>
              <a:rPr lang="fr-FR" dirty="0" smtClean="0"/>
              <a:t>Diminution du fuel flow immédiatement suivie par une perte de puissance</a:t>
            </a:r>
          </a:p>
          <a:p>
            <a:pPr lvl="1"/>
            <a:r>
              <a:rPr lang="fr-FR" dirty="0" smtClean="0"/>
              <a:t>Allumer la pompe à essence électrique pour restaurer la puissance</a:t>
            </a:r>
          </a:p>
          <a:p>
            <a:pPr lvl="1"/>
            <a:r>
              <a:rPr lang="fr-FR" dirty="0" smtClean="0"/>
              <a:t>Atterrir dès que possible</a:t>
            </a:r>
          </a:p>
          <a:p>
            <a:pPr lvl="1"/>
            <a:endParaRPr lang="fr-FR" dirty="0" smtClean="0"/>
          </a:p>
          <a:p>
            <a:r>
              <a:rPr lang="fr-FR" dirty="0" smtClean="0">
                <a:solidFill>
                  <a:schemeClr val="bg2"/>
                </a:solidFill>
              </a:rPr>
              <a:t>Alerte « LOW OIL PRESSURE »</a:t>
            </a:r>
          </a:p>
          <a:p>
            <a:pPr lvl="1"/>
            <a:r>
              <a:rPr lang="fr-FR" dirty="0" smtClean="0"/>
              <a:t>Vérifier avec les indicateurs de pression et température la concordance des informations = possible message erroné</a:t>
            </a:r>
          </a:p>
          <a:p>
            <a:pPr lvl="1"/>
            <a:r>
              <a:rPr lang="fr-FR" dirty="0" smtClean="0"/>
              <a:t>Si concordant et élévation de la température d’huile</a:t>
            </a:r>
          </a:p>
          <a:p>
            <a:pPr lvl="2"/>
            <a:r>
              <a:rPr lang="fr-FR" dirty="0" smtClean="0"/>
              <a:t>PANNE MOTEUR IMMINENTE</a:t>
            </a:r>
          </a:p>
          <a:p>
            <a:pPr lvl="2"/>
            <a:r>
              <a:rPr lang="fr-FR" dirty="0" smtClean="0"/>
              <a:t>REDUIRE LA PUISSANCE</a:t>
            </a:r>
          </a:p>
          <a:p>
            <a:pPr lvl="2"/>
            <a:r>
              <a:rPr lang="fr-FR" dirty="0" smtClean="0"/>
              <a:t>PREVOIR UN ATTERRISSAGE AU PLUS VITE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29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POH: Normal </a:t>
            </a:r>
            <a:r>
              <a:rPr lang="fr-FR" dirty="0" err="1" smtClean="0"/>
              <a:t>Procedures</a:t>
            </a:r>
            <a:r>
              <a:rPr lang="fr-FR" dirty="0" smtClean="0"/>
              <a:t>: </a:t>
            </a:r>
            <a:r>
              <a:rPr lang="fr-FR" b="1" dirty="0" smtClean="0"/>
              <a:t>Pré-vol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i="1" u="sng" dirty="0" smtClean="0"/>
              <a:t>Quelques points importants:</a:t>
            </a:r>
          </a:p>
          <a:p>
            <a:endParaRPr lang="fr-FR" dirty="0"/>
          </a:p>
          <a:p>
            <a:r>
              <a:rPr lang="fr-FR" dirty="0" smtClean="0"/>
              <a:t>Avant toute chose: PURGES réservoirs et circuit </a:t>
            </a:r>
            <a:r>
              <a:rPr lang="fr-FR" dirty="0" smtClean="0"/>
              <a:t>essence</a:t>
            </a:r>
          </a:p>
          <a:p>
            <a:r>
              <a:rPr lang="fr-FR" dirty="0" smtClean="0"/>
              <a:t>Niveau </a:t>
            </a:r>
            <a:r>
              <a:rPr lang="fr-FR" dirty="0" smtClean="0"/>
              <a:t>d’huile: </a:t>
            </a:r>
            <a:r>
              <a:rPr lang="fr-FR" dirty="0" smtClean="0"/>
              <a:t>supérieur </a:t>
            </a:r>
            <a:r>
              <a:rPr lang="fr-FR" dirty="0" smtClean="0"/>
              <a:t>ou égal à 6</a:t>
            </a:r>
          </a:p>
          <a:p>
            <a:r>
              <a:rPr lang="fr-FR" dirty="0" smtClean="0"/>
              <a:t>Vérification visuelle du niveau d’essence des deux </a:t>
            </a:r>
            <a:r>
              <a:rPr lang="fr-FR" dirty="0" smtClean="0"/>
              <a:t>réservoirs</a:t>
            </a:r>
          </a:p>
          <a:p>
            <a:r>
              <a:rPr lang="fr-FR" dirty="0" smtClean="0"/>
              <a:t>Vérification </a:t>
            </a:r>
            <a:r>
              <a:rPr lang="fr-FR" dirty="0"/>
              <a:t>de la fermeture des réservoirs [ils ne seront plus visibles ensuite </a:t>
            </a:r>
            <a:r>
              <a:rPr lang="fr-FR" dirty="0" smtClean="0"/>
              <a:t>!]</a:t>
            </a:r>
            <a:endParaRPr lang="fr-FR" dirty="0" smtClean="0"/>
          </a:p>
          <a:p>
            <a:r>
              <a:rPr lang="fr-FR" dirty="0" smtClean="0"/>
              <a:t>Si vol IFR : test du réchauffe </a:t>
            </a:r>
            <a:r>
              <a:rPr lang="fr-FR" dirty="0" err="1" smtClean="0"/>
              <a:t>pitot</a:t>
            </a:r>
            <a:r>
              <a:rPr lang="fr-FR" dirty="0" smtClean="0"/>
              <a:t> et de l’autopilote </a:t>
            </a:r>
            <a:r>
              <a:rPr lang="fr-FR" dirty="0" smtClean="0"/>
              <a:t>(notamment </a:t>
            </a:r>
            <a:r>
              <a:rPr lang="fr-FR" dirty="0" err="1" smtClean="0"/>
              <a:t>clutch</a:t>
            </a:r>
            <a:r>
              <a:rPr lang="fr-FR" dirty="0" smtClean="0"/>
              <a:t> </a:t>
            </a:r>
            <a:r>
              <a:rPr lang="fr-FR" dirty="0" smtClean="0"/>
              <a:t>des </a:t>
            </a:r>
            <a:r>
              <a:rPr lang="fr-FR" dirty="0" err="1" smtClean="0"/>
              <a:t>servos</a:t>
            </a:r>
            <a:r>
              <a:rPr lang="fr-FR" dirty="0" smtClean="0"/>
              <a:t>)</a:t>
            </a:r>
          </a:p>
          <a:p>
            <a:r>
              <a:rPr lang="fr-FR" dirty="0" smtClean="0"/>
              <a:t>Et bien sûr, l’ensemble des points d’une pré-vol habituelle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742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POH / Normal </a:t>
            </a:r>
            <a:r>
              <a:rPr lang="fr-FR" dirty="0" err="1" smtClean="0"/>
              <a:t>procedures</a:t>
            </a:r>
            <a:r>
              <a:rPr lang="fr-FR" dirty="0" smtClean="0"/>
              <a:t>: </a:t>
            </a:r>
            <a:r>
              <a:rPr lang="fr-FR" b="1" dirty="0" smtClean="0"/>
              <a:t>mise en route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STBY BAT.: Test pendant 10 secondes puis ARM</a:t>
            </a:r>
          </a:p>
          <a:p>
            <a:r>
              <a:rPr lang="fr-FR" dirty="0" smtClean="0"/>
              <a:t>Vérifications des voltages:</a:t>
            </a:r>
          </a:p>
          <a:p>
            <a:pPr lvl="1"/>
            <a:r>
              <a:rPr lang="fr-FR" dirty="0" smtClean="0"/>
              <a:t>BUS E &gt; 23V, BUS M &lt; 1.5V</a:t>
            </a:r>
          </a:p>
          <a:p>
            <a:pPr lvl="1"/>
            <a:r>
              <a:rPr lang="fr-FR" dirty="0" smtClean="0"/>
              <a:t>Débit sur STBY BAT (S), nul sur MAIN BAT (M)</a:t>
            </a:r>
          </a:p>
          <a:p>
            <a:r>
              <a:rPr lang="fr-FR" dirty="0" smtClean="0"/>
              <a:t>BATTERIE PRINCIPALE: ON</a:t>
            </a:r>
          </a:p>
          <a:p>
            <a:r>
              <a:rPr lang="fr-FR" b="1" dirty="0" smtClean="0"/>
              <a:t>Gaz mi-course, plein riche [en vue du gavage du moteur]</a:t>
            </a:r>
          </a:p>
          <a:p>
            <a:r>
              <a:rPr lang="fr-FR" dirty="0" smtClean="0"/>
              <a:t>Pompe électrique en marche</a:t>
            </a:r>
          </a:p>
          <a:p>
            <a:pPr lvl="1"/>
            <a:r>
              <a:rPr lang="fr-FR" dirty="0" smtClean="0">
                <a:sym typeface="Wingdings"/>
              </a:rPr>
              <a:t>le FF s’élève, se stabilise, attendre 3-4 secondes supplémentaires </a:t>
            </a:r>
          </a:p>
          <a:p>
            <a:pPr lvl="1"/>
            <a:r>
              <a:rPr lang="fr-FR" dirty="0" smtClean="0">
                <a:sym typeface="Wingdings"/>
              </a:rPr>
              <a:t>PUIS arrêt de la pompe électrique</a:t>
            </a:r>
          </a:p>
          <a:p>
            <a:r>
              <a:rPr lang="fr-FR" b="1" dirty="0" smtClean="0">
                <a:sym typeface="Wingdings"/>
              </a:rPr>
              <a:t>Gaz 1 cm, plein pauvre</a:t>
            </a:r>
          </a:p>
          <a:p>
            <a:r>
              <a:rPr lang="fr-FR" dirty="0" smtClean="0">
                <a:sym typeface="Wingdings"/>
              </a:rPr>
              <a:t>Mise en route: quand le moteur démarre, enrichir progressivement [jusqu’à être plein riche]</a:t>
            </a:r>
          </a:p>
          <a:p>
            <a:r>
              <a:rPr lang="fr-FR" dirty="0" smtClean="0">
                <a:sym typeface="Wingdings"/>
              </a:rPr>
              <a:t>Pression d’huile dans les 30 secondes</a:t>
            </a:r>
          </a:p>
          <a:p>
            <a:r>
              <a:rPr lang="fr-FR" dirty="0" smtClean="0">
                <a:sym typeface="Wingdings"/>
              </a:rPr>
              <a:t>ALTERNATEUR: ON  Contrôle de la charge</a:t>
            </a:r>
          </a:p>
          <a:p>
            <a:r>
              <a:rPr lang="fr-FR" dirty="0" smtClean="0">
                <a:sym typeface="Wingdings"/>
              </a:rPr>
              <a:t>BUS 1 et 2: ON</a:t>
            </a:r>
          </a:p>
          <a:p>
            <a:r>
              <a:rPr lang="fr-FR" dirty="0" err="1" smtClean="0">
                <a:sym typeface="Wingdings"/>
              </a:rPr>
              <a:t>Leaning</a:t>
            </a:r>
            <a:r>
              <a:rPr lang="fr-FR" dirty="0" smtClean="0">
                <a:sym typeface="Wingdings"/>
              </a:rPr>
              <a:t> jusqu’à obtention d’une légère hausse du régime moteur, </a:t>
            </a:r>
            <a:r>
              <a:rPr lang="fr-FR" i="1" dirty="0" smtClean="0">
                <a:sym typeface="Wingdings"/>
              </a:rPr>
              <a:t>afin d’éviter l’encrassement des bougies. </a:t>
            </a:r>
            <a:r>
              <a:rPr lang="fr-FR" u="sng" dirty="0" smtClean="0">
                <a:sym typeface="Wingdings"/>
              </a:rPr>
              <a:t>Le mélange sera </a:t>
            </a:r>
            <a:r>
              <a:rPr lang="fr-FR" u="sng" dirty="0" err="1" smtClean="0">
                <a:sym typeface="Wingdings"/>
              </a:rPr>
              <a:t>réenrichi</a:t>
            </a:r>
            <a:r>
              <a:rPr lang="fr-FR" u="sng" dirty="0" smtClean="0">
                <a:sym typeface="Wingdings"/>
              </a:rPr>
              <a:t> lors des essais moteurs.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04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dirty="0" smtClean="0"/>
              <a:t>POH / Normal </a:t>
            </a:r>
            <a:r>
              <a:rPr lang="fr-FR" sz="3200" dirty="0" err="1" smtClean="0"/>
              <a:t>procedures</a:t>
            </a:r>
            <a:r>
              <a:rPr lang="fr-FR" sz="3200" dirty="0" smtClean="0"/>
              <a:t>: </a:t>
            </a:r>
            <a:r>
              <a:rPr lang="fr-FR" sz="3200" b="1" dirty="0" smtClean="0"/>
              <a:t>mise en route à chaud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STBY BAT.: Test pendant 10 secondes puis ARM</a:t>
            </a:r>
          </a:p>
          <a:p>
            <a:r>
              <a:rPr lang="fr-FR" dirty="0" smtClean="0"/>
              <a:t>Vérifications des voltages:</a:t>
            </a:r>
          </a:p>
          <a:p>
            <a:pPr lvl="1"/>
            <a:r>
              <a:rPr lang="fr-FR" dirty="0" smtClean="0"/>
              <a:t>BUS E &gt; 23V, BUS M &lt; 1.5V</a:t>
            </a:r>
          </a:p>
          <a:p>
            <a:pPr lvl="1"/>
            <a:r>
              <a:rPr lang="fr-FR" dirty="0" smtClean="0"/>
              <a:t>Débit sur STBY BAT (S), nul sur MAIN BAT (M)</a:t>
            </a:r>
          </a:p>
          <a:p>
            <a:r>
              <a:rPr lang="fr-FR" dirty="0" smtClean="0"/>
              <a:t>BATTERIE PRINCIPALE: ON</a:t>
            </a:r>
          </a:p>
          <a:p>
            <a:r>
              <a:rPr lang="fr-FR" dirty="0" smtClean="0"/>
              <a:t>Pas d’utilisation de la pompe électrique</a:t>
            </a:r>
          </a:p>
          <a:p>
            <a:r>
              <a:rPr lang="fr-FR" b="1" dirty="0" smtClean="0"/>
              <a:t>Gaz 1,5 cm, richesse mi-course</a:t>
            </a:r>
          </a:p>
          <a:p>
            <a:r>
              <a:rPr lang="fr-FR" dirty="0" smtClean="0">
                <a:sym typeface="Wingdings"/>
              </a:rPr>
              <a:t>Mise en route: quand le moteur démarre, progressivement plein riche</a:t>
            </a:r>
          </a:p>
          <a:p>
            <a:r>
              <a:rPr lang="fr-FR" dirty="0" smtClean="0">
                <a:sym typeface="Wingdings"/>
              </a:rPr>
              <a:t>Pression d’huile dans les 30 secondes</a:t>
            </a:r>
          </a:p>
          <a:p>
            <a:r>
              <a:rPr lang="fr-FR" dirty="0" smtClean="0">
                <a:sym typeface="Wingdings"/>
              </a:rPr>
              <a:t>ALTERNATEUR: ON</a:t>
            </a:r>
          </a:p>
          <a:p>
            <a:r>
              <a:rPr lang="fr-FR" dirty="0" smtClean="0">
                <a:sym typeface="Wingdings"/>
              </a:rPr>
              <a:t>BUS 1 et 2: </a:t>
            </a:r>
            <a:r>
              <a:rPr lang="fr-FR" dirty="0" smtClean="0">
                <a:sym typeface="Wingdings"/>
              </a:rPr>
              <a:t>ON</a:t>
            </a:r>
          </a:p>
          <a:p>
            <a:r>
              <a:rPr lang="fr-FR" dirty="0" err="1">
                <a:sym typeface="Wingdings"/>
              </a:rPr>
              <a:t>Leaning</a:t>
            </a:r>
            <a:r>
              <a:rPr lang="fr-FR" dirty="0">
                <a:sym typeface="Wingdings"/>
              </a:rPr>
              <a:t> jusqu’à obtention d’une légère hausse du régime moteur, </a:t>
            </a:r>
            <a:r>
              <a:rPr lang="fr-FR" i="1" dirty="0">
                <a:sym typeface="Wingdings"/>
              </a:rPr>
              <a:t>afin d’éviter l’encrassement des bougies. </a:t>
            </a:r>
            <a:r>
              <a:rPr lang="fr-FR" u="sng" dirty="0">
                <a:sym typeface="Wingdings"/>
              </a:rPr>
              <a:t>Le mélange sera </a:t>
            </a:r>
            <a:r>
              <a:rPr lang="fr-FR" u="sng" dirty="0" err="1">
                <a:sym typeface="Wingdings"/>
              </a:rPr>
              <a:t>réenrichi</a:t>
            </a:r>
            <a:r>
              <a:rPr lang="fr-FR" u="sng" dirty="0">
                <a:sym typeface="Wingdings"/>
              </a:rPr>
              <a:t> lors des essais moteurs.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5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POH / Normal </a:t>
            </a:r>
            <a:r>
              <a:rPr lang="fr-FR" sz="2800" dirty="0" err="1" smtClean="0"/>
              <a:t>procedures</a:t>
            </a:r>
            <a:r>
              <a:rPr lang="fr-FR" sz="2800" dirty="0" smtClean="0"/>
              <a:t>: </a:t>
            </a:r>
            <a:r>
              <a:rPr lang="fr-FR" sz="2800" b="1" dirty="0" smtClean="0"/>
              <a:t>mise en route moteur noyé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STBY BAT.: Test pendant 10 secondes puis ARM</a:t>
            </a:r>
          </a:p>
          <a:p>
            <a:r>
              <a:rPr lang="fr-FR" dirty="0" smtClean="0"/>
              <a:t>Vérifications des voltages:</a:t>
            </a:r>
          </a:p>
          <a:p>
            <a:pPr lvl="1"/>
            <a:r>
              <a:rPr lang="fr-FR" dirty="0" smtClean="0"/>
              <a:t>BUS E &gt; 23V, BUS M &lt; 1.5V</a:t>
            </a:r>
          </a:p>
          <a:p>
            <a:pPr lvl="1"/>
            <a:r>
              <a:rPr lang="fr-FR" dirty="0" smtClean="0"/>
              <a:t>Débit sur STBY BAT (S), nul sur MAIN BAT (M)</a:t>
            </a:r>
          </a:p>
          <a:p>
            <a:r>
              <a:rPr lang="fr-FR" dirty="0" smtClean="0"/>
              <a:t>BATTERIE PRINCIPALE: ON</a:t>
            </a:r>
          </a:p>
          <a:p>
            <a:r>
              <a:rPr lang="fr-FR" b="1" dirty="0" smtClean="0"/>
              <a:t>Plein gaz, plein pauvre</a:t>
            </a:r>
          </a:p>
          <a:p>
            <a:r>
              <a:rPr lang="fr-FR" dirty="0" smtClean="0">
                <a:sym typeface="Wingdings"/>
              </a:rPr>
              <a:t>Mise en route  Quand le moteur démarre, </a:t>
            </a:r>
            <a:r>
              <a:rPr lang="fr-FR" b="1" dirty="0" smtClean="0">
                <a:sym typeface="Wingdings"/>
              </a:rPr>
              <a:t>enrichissement rapide et réduction </a:t>
            </a:r>
            <a:r>
              <a:rPr lang="fr-FR" b="1" u="sng" dirty="0" smtClean="0">
                <a:sym typeface="Wingdings"/>
              </a:rPr>
              <a:t>simultanée</a:t>
            </a:r>
            <a:r>
              <a:rPr lang="fr-FR" b="1" dirty="0" smtClean="0">
                <a:sym typeface="Wingdings"/>
              </a:rPr>
              <a:t> des gaz</a:t>
            </a:r>
          </a:p>
          <a:p>
            <a:r>
              <a:rPr lang="fr-FR" dirty="0" smtClean="0">
                <a:sym typeface="Wingdings"/>
              </a:rPr>
              <a:t>Pression d’huile dans les 30 secondes</a:t>
            </a:r>
          </a:p>
          <a:p>
            <a:r>
              <a:rPr lang="fr-FR" dirty="0" smtClean="0">
                <a:sym typeface="Wingdings"/>
              </a:rPr>
              <a:t>ALTERNATEUR: ON</a:t>
            </a:r>
          </a:p>
          <a:p>
            <a:r>
              <a:rPr lang="fr-FR" dirty="0" smtClean="0">
                <a:sym typeface="Wingdings"/>
              </a:rPr>
              <a:t>BUS 1 et 2: </a:t>
            </a:r>
            <a:r>
              <a:rPr lang="fr-FR" dirty="0" smtClean="0">
                <a:sym typeface="Wingdings"/>
              </a:rPr>
              <a:t>ON</a:t>
            </a:r>
          </a:p>
          <a:p>
            <a:r>
              <a:rPr lang="fr-FR" dirty="0" err="1">
                <a:sym typeface="Wingdings"/>
              </a:rPr>
              <a:t>Leaning</a:t>
            </a:r>
            <a:r>
              <a:rPr lang="fr-FR" dirty="0">
                <a:sym typeface="Wingdings"/>
              </a:rPr>
              <a:t> jusqu’à obtention d’une légère hausse du régime moteur, </a:t>
            </a:r>
            <a:r>
              <a:rPr lang="fr-FR" i="1" dirty="0">
                <a:sym typeface="Wingdings"/>
              </a:rPr>
              <a:t>afin d’éviter l’encrassement des bougies. </a:t>
            </a:r>
            <a:r>
              <a:rPr lang="fr-FR" u="sng" dirty="0">
                <a:sym typeface="Wingdings"/>
              </a:rPr>
              <a:t>Le mélange sera </a:t>
            </a:r>
            <a:r>
              <a:rPr lang="fr-FR" u="sng" dirty="0" err="1">
                <a:sym typeface="Wingdings"/>
              </a:rPr>
              <a:t>réenrichi</a:t>
            </a:r>
            <a:r>
              <a:rPr lang="fr-FR" u="sng" dirty="0">
                <a:sym typeface="Wingdings"/>
              </a:rPr>
              <a:t> lors des essais moteurs</a:t>
            </a:r>
            <a:r>
              <a:rPr lang="fr-FR" u="sng" dirty="0" smtClean="0">
                <a:sym typeface="Wingdings"/>
              </a:rPr>
              <a:t>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95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Normal </a:t>
            </a:r>
            <a:r>
              <a:rPr lang="fr-FR" dirty="0" err="1" smtClean="0"/>
              <a:t>Procedures</a:t>
            </a:r>
            <a:r>
              <a:rPr lang="fr-FR" dirty="0" smtClean="0"/>
              <a:t>: vitesses</a:t>
            </a:r>
            <a:endParaRPr lang="fr-FR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152012"/>
              </p:ext>
            </p:extLst>
          </p:nvPr>
        </p:nvGraphicFramePr>
        <p:xfrm>
          <a:off x="1206985" y="1524000"/>
          <a:ext cx="6527358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ocument" r:id="rId3" imgW="6591300" imgH="5384800" progId="Word.Document.12">
                  <p:embed/>
                </p:oleObj>
              </mc:Choice>
              <mc:Fallback>
                <p:oleObj name="Document" r:id="rId3" imgW="6591300" imgH="5384800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985" y="1524000"/>
                        <a:ext cx="6527358" cy="533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475722" y="3164098"/>
            <a:ext cx="1146905" cy="39890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163265" y="3158599"/>
            <a:ext cx="2212775" cy="40440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51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Normal </a:t>
            </a:r>
            <a:r>
              <a:rPr lang="fr-FR" dirty="0" err="1" smtClean="0"/>
              <a:t>Procedures</a:t>
            </a:r>
            <a:r>
              <a:rPr lang="fr-FR" dirty="0" smtClean="0"/>
              <a:t>: </a:t>
            </a:r>
            <a:r>
              <a:rPr lang="fr-FR" b="1" dirty="0" smtClean="0"/>
              <a:t>check-lists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u="sng" dirty="0"/>
              <a:t>Check après décollage (à l'ASDA): </a:t>
            </a:r>
          </a:p>
          <a:p>
            <a:pPr lvl="1"/>
            <a:r>
              <a:rPr lang="fr-FR" dirty="0"/>
              <a:t>Volets : 0°</a:t>
            </a:r>
            <a:endParaRPr lang="fr-FR" sz="2800" dirty="0"/>
          </a:p>
          <a:p>
            <a:pPr lvl="1"/>
            <a:r>
              <a:rPr lang="fr-FR" dirty="0"/>
              <a:t>PA : 23"</a:t>
            </a:r>
            <a:endParaRPr lang="fr-FR" sz="2800" dirty="0"/>
          </a:p>
          <a:p>
            <a:pPr lvl="1"/>
            <a:r>
              <a:rPr lang="fr-FR" dirty="0"/>
              <a:t>Fuel Flow : 15GPH</a:t>
            </a:r>
            <a:endParaRPr lang="fr-FR" sz="2800" dirty="0"/>
          </a:p>
          <a:p>
            <a:pPr lvl="1"/>
            <a:r>
              <a:rPr lang="fr-FR" dirty="0"/>
              <a:t>Feux de décollage : OFF</a:t>
            </a:r>
            <a:endParaRPr lang="fr-FR" sz="2800" dirty="0"/>
          </a:p>
          <a:p>
            <a:r>
              <a:rPr lang="fr-FR" u="sng" dirty="0" smtClean="0"/>
              <a:t>Check </a:t>
            </a:r>
            <a:r>
              <a:rPr lang="fr-FR" u="sng" dirty="0"/>
              <a:t>montée:</a:t>
            </a:r>
          </a:p>
          <a:p>
            <a:pPr lvl="1"/>
            <a:r>
              <a:rPr lang="fr-FR" dirty="0"/>
              <a:t>Altimètres : concordants</a:t>
            </a:r>
            <a:endParaRPr lang="fr-FR" sz="2800" dirty="0"/>
          </a:p>
          <a:p>
            <a:pPr lvl="1"/>
            <a:r>
              <a:rPr lang="fr-FR" dirty="0"/>
              <a:t>PA : réajustements à 23" jusqu'en butée</a:t>
            </a:r>
            <a:endParaRPr lang="fr-FR" sz="2800" dirty="0"/>
          </a:p>
          <a:p>
            <a:pPr lvl="1"/>
            <a:r>
              <a:rPr lang="fr-FR" dirty="0"/>
              <a:t>Fuel Flow : ajusté à 15GPH</a:t>
            </a:r>
            <a:endParaRPr lang="fr-FR" sz="2800" dirty="0"/>
          </a:p>
          <a:p>
            <a:pPr lvl="1"/>
            <a:r>
              <a:rPr lang="fr-FR" dirty="0"/>
              <a:t>Volets de capot : fermeture 500 pieds avant le niveau de croisière</a:t>
            </a:r>
            <a:endParaRPr lang="fr-FR" sz="2800" dirty="0"/>
          </a:p>
          <a:p>
            <a:r>
              <a:rPr lang="fr-FR" u="sng" dirty="0" smtClean="0"/>
              <a:t>Check </a:t>
            </a:r>
            <a:r>
              <a:rPr lang="fr-FR" u="sng" dirty="0"/>
              <a:t>croisière:</a:t>
            </a:r>
          </a:p>
          <a:p>
            <a:pPr lvl="1"/>
            <a:r>
              <a:rPr lang="fr-FR" dirty="0"/>
              <a:t>PA : 22 (ou 21 ou 20)</a:t>
            </a:r>
            <a:endParaRPr lang="fr-FR" sz="2800" dirty="0"/>
          </a:p>
          <a:p>
            <a:pPr lvl="1"/>
            <a:r>
              <a:rPr lang="fr-FR" dirty="0"/>
              <a:t>RPM : 2200 (ou 2100 ou 2000)</a:t>
            </a:r>
            <a:endParaRPr lang="fr-FR" sz="2800" dirty="0"/>
          </a:p>
          <a:p>
            <a:pPr lvl="1"/>
            <a:r>
              <a:rPr lang="fr-FR" dirty="0" err="1"/>
              <a:t>Mixturage</a:t>
            </a:r>
            <a:r>
              <a:rPr lang="fr-FR" dirty="0"/>
              <a:t> : EGT max à 1350°F ou </a:t>
            </a:r>
            <a:r>
              <a:rPr lang="fr-FR" i="1" dirty="0"/>
              <a:t>Lean </a:t>
            </a:r>
            <a:r>
              <a:rPr lang="fr-FR" i="1" dirty="0" err="1"/>
              <a:t>Assist</a:t>
            </a:r>
            <a:endParaRPr lang="fr-FR" sz="2800" dirty="0"/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9027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POH / Normal </a:t>
            </a:r>
            <a:r>
              <a:rPr lang="fr-FR" dirty="0" err="1"/>
              <a:t>Procedures</a:t>
            </a:r>
            <a:r>
              <a:rPr lang="fr-FR" dirty="0"/>
              <a:t>: </a:t>
            </a:r>
            <a:r>
              <a:rPr lang="fr-FR" b="1" dirty="0"/>
              <a:t>check-lists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u="sng" dirty="0"/>
              <a:t>Check avant descente:</a:t>
            </a:r>
          </a:p>
          <a:p>
            <a:pPr lvl="1"/>
            <a:r>
              <a:rPr lang="fr-FR" dirty="0"/>
              <a:t>QNH : TRIPLE VERIFICATION - [G1000, Altimètre de secours et AP]</a:t>
            </a:r>
            <a:endParaRPr lang="fr-FR" sz="2800" dirty="0"/>
          </a:p>
          <a:p>
            <a:pPr lvl="1"/>
            <a:r>
              <a:rPr lang="fr-FR" dirty="0"/>
              <a:t>Réservoirs : BOTH</a:t>
            </a:r>
            <a:endParaRPr lang="fr-FR" sz="2800" dirty="0"/>
          </a:p>
          <a:p>
            <a:pPr lvl="1"/>
            <a:r>
              <a:rPr lang="fr-FR" dirty="0"/>
              <a:t>Présélection d’altitude : G1000 et AP</a:t>
            </a:r>
            <a:endParaRPr lang="fr-FR" sz="2800" dirty="0"/>
          </a:p>
          <a:p>
            <a:pPr lvl="1"/>
            <a:r>
              <a:rPr lang="fr-FR" dirty="0"/>
              <a:t>PA : 19"</a:t>
            </a:r>
            <a:endParaRPr lang="fr-FR" sz="2800" dirty="0"/>
          </a:p>
          <a:p>
            <a:pPr lvl="1"/>
            <a:r>
              <a:rPr lang="fr-FR" dirty="0"/>
              <a:t>Mixture : enrichissement progressif au cours de la descente</a:t>
            </a:r>
            <a:endParaRPr lang="fr-FR" sz="2800" dirty="0"/>
          </a:p>
          <a:p>
            <a:r>
              <a:rPr lang="fr-FR" u="sng" dirty="0" smtClean="0"/>
              <a:t>Check </a:t>
            </a:r>
            <a:r>
              <a:rPr lang="fr-FR" u="sng" dirty="0"/>
              <a:t>attente:</a:t>
            </a:r>
          </a:p>
          <a:p>
            <a:pPr lvl="1"/>
            <a:r>
              <a:rPr lang="fr-FR" dirty="0"/>
              <a:t>PA : 17" </a:t>
            </a:r>
            <a:endParaRPr lang="fr-FR" sz="2800" dirty="0"/>
          </a:p>
          <a:p>
            <a:pPr lvl="1"/>
            <a:r>
              <a:rPr lang="fr-FR" dirty="0"/>
              <a:t>Volets : 10° [respect </a:t>
            </a:r>
            <a:r>
              <a:rPr lang="fr-FR" dirty="0" err="1"/>
              <a:t>Vfe</a:t>
            </a:r>
            <a:r>
              <a:rPr lang="fr-FR" dirty="0"/>
              <a:t>]</a:t>
            </a:r>
            <a:endParaRPr lang="fr-FR" sz="2800" dirty="0"/>
          </a:p>
          <a:p>
            <a:pPr lvl="1"/>
            <a:r>
              <a:rPr lang="fr-FR" dirty="0"/>
              <a:t>Feux atterrissage : ON</a:t>
            </a:r>
            <a:endParaRPr lang="fr-FR" sz="2800" dirty="0"/>
          </a:p>
          <a:p>
            <a:r>
              <a:rPr lang="fr-FR" u="sng" dirty="0" smtClean="0"/>
              <a:t>Check </a:t>
            </a:r>
            <a:r>
              <a:rPr lang="fr-FR" u="sng" dirty="0"/>
              <a:t>avant atterrissage:</a:t>
            </a:r>
          </a:p>
          <a:p>
            <a:pPr lvl="1"/>
            <a:r>
              <a:rPr lang="fr-FR" dirty="0"/>
              <a:t>Volets : à la demande [respect </a:t>
            </a:r>
            <a:r>
              <a:rPr lang="fr-FR" dirty="0" err="1"/>
              <a:t>Vfe</a:t>
            </a:r>
            <a:r>
              <a:rPr lang="fr-FR" dirty="0"/>
              <a:t>]</a:t>
            </a:r>
            <a:endParaRPr lang="fr-FR" sz="2800" dirty="0"/>
          </a:p>
          <a:p>
            <a:pPr lvl="1"/>
            <a:r>
              <a:rPr lang="fr-FR" dirty="0"/>
              <a:t>Mixture : plein riche</a:t>
            </a:r>
            <a:endParaRPr lang="fr-FR" sz="2800" dirty="0"/>
          </a:p>
          <a:p>
            <a:pPr lvl="1"/>
            <a:r>
              <a:rPr lang="fr-FR" dirty="0"/>
              <a:t>Pas d’hélice : Plein petit pas quand PA &lt; 16"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Normal </a:t>
            </a:r>
            <a:r>
              <a:rPr lang="fr-FR" dirty="0" err="1" smtClean="0"/>
              <a:t>Procedures</a:t>
            </a:r>
            <a:r>
              <a:rPr lang="fr-FR" dirty="0" smtClean="0"/>
              <a:t>: </a:t>
            </a:r>
            <a:r>
              <a:rPr lang="fr-FR" b="1" dirty="0"/>
              <a:t>check-lists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u="sng" dirty="0"/>
              <a:t>Check après atterrissage:</a:t>
            </a:r>
          </a:p>
          <a:p>
            <a:pPr lvl="1"/>
            <a:r>
              <a:rPr lang="fr-FR" dirty="0"/>
              <a:t>Volets : 0°</a:t>
            </a:r>
            <a:endParaRPr lang="fr-FR" sz="2800" dirty="0"/>
          </a:p>
          <a:p>
            <a:pPr lvl="1"/>
            <a:r>
              <a:rPr lang="fr-FR" dirty="0"/>
              <a:t>Feux d’atterrissage : OFF</a:t>
            </a:r>
            <a:endParaRPr lang="fr-FR" sz="2800" dirty="0"/>
          </a:p>
          <a:p>
            <a:pPr lvl="1"/>
            <a:r>
              <a:rPr lang="fr-FR" dirty="0"/>
              <a:t>Volets de capot : OUVERTS</a:t>
            </a:r>
            <a:endParaRPr lang="fr-FR" sz="2800" dirty="0"/>
          </a:p>
          <a:p>
            <a:pPr lvl="1"/>
            <a:r>
              <a:rPr lang="fr-FR" dirty="0"/>
              <a:t>Mixture : APPAUVRIE [telle que légère hausse RPM]</a:t>
            </a:r>
            <a:endParaRPr lang="fr-FR" sz="2800" dirty="0"/>
          </a:p>
          <a:p>
            <a:pPr lvl="1"/>
            <a:r>
              <a:rPr lang="fr-FR" dirty="0"/>
              <a:t>Fréquence Sol : SELECTIONNEE</a:t>
            </a:r>
            <a:endParaRPr lang="fr-FR" sz="2800" dirty="0"/>
          </a:p>
          <a:p>
            <a:r>
              <a:rPr lang="fr-FR" u="sng" dirty="0" smtClean="0">
                <a:solidFill>
                  <a:srgbClr val="FF8600"/>
                </a:solidFill>
              </a:rPr>
              <a:t>Check après immobilisation au parking:</a:t>
            </a:r>
            <a:endParaRPr lang="fr-FR" u="sng" dirty="0" smtClean="0">
              <a:solidFill>
                <a:srgbClr val="FF8600"/>
              </a:solidFill>
            </a:endParaRPr>
          </a:p>
          <a:p>
            <a:pPr lvl="1"/>
            <a:r>
              <a:rPr lang="fr-FR" dirty="0"/>
              <a:t>Frein de Parc : SERRE</a:t>
            </a:r>
            <a:endParaRPr lang="fr-FR" sz="2800" dirty="0"/>
          </a:p>
          <a:p>
            <a:pPr lvl="1"/>
            <a:r>
              <a:rPr lang="fr-FR" dirty="0" smtClean="0"/>
              <a:t>Temps « Bloc-bloc »</a:t>
            </a:r>
            <a:r>
              <a:rPr lang="fr-FR" dirty="0"/>
              <a:t> : NOTEE</a:t>
            </a:r>
            <a:endParaRPr lang="fr-FR" sz="2800" dirty="0"/>
          </a:p>
          <a:p>
            <a:pPr lvl="1"/>
            <a:r>
              <a:rPr lang="fr-FR" dirty="0"/>
              <a:t>Equipement </a:t>
            </a:r>
            <a:r>
              <a:rPr lang="fr-FR" dirty="0" smtClean="0"/>
              <a:t>électrique (dont ADF)</a:t>
            </a:r>
            <a:r>
              <a:rPr lang="fr-FR" dirty="0"/>
              <a:t> : OFF</a:t>
            </a:r>
            <a:endParaRPr lang="fr-FR" sz="2800" dirty="0"/>
          </a:p>
          <a:p>
            <a:pPr lvl="1"/>
            <a:r>
              <a:rPr lang="fr-FR" dirty="0"/>
              <a:t>BUS 1 et BUS 2 : OFF</a:t>
            </a:r>
            <a:endParaRPr lang="fr-FR" sz="2800" dirty="0"/>
          </a:p>
          <a:p>
            <a:pPr lvl="1"/>
            <a:r>
              <a:rPr lang="fr-FR" dirty="0"/>
              <a:t>ALT : OFF</a:t>
            </a:r>
            <a:endParaRPr lang="fr-FR" sz="2800" dirty="0"/>
          </a:p>
          <a:p>
            <a:pPr lvl="1"/>
            <a:r>
              <a:rPr lang="fr-FR" dirty="0"/>
              <a:t>RPM : INF. A 1000</a:t>
            </a:r>
            <a:endParaRPr lang="fr-FR" sz="2800" dirty="0"/>
          </a:p>
          <a:p>
            <a:pPr lvl="1"/>
            <a:r>
              <a:rPr lang="fr-FR" dirty="0"/>
              <a:t>Mixture : COUPURE</a:t>
            </a:r>
            <a:endParaRPr lang="fr-FR" sz="2800" dirty="0"/>
          </a:p>
          <a:p>
            <a:pPr lvl="1"/>
            <a:r>
              <a:rPr lang="fr-FR" dirty="0"/>
              <a:t>Magnéto : OFF</a:t>
            </a:r>
            <a:endParaRPr lang="fr-FR" sz="2800" dirty="0"/>
          </a:p>
          <a:p>
            <a:pPr lvl="1"/>
            <a:r>
              <a:rPr lang="fr-FR" dirty="0"/>
              <a:t>Batterie principale : OFF</a:t>
            </a:r>
            <a:endParaRPr lang="fr-FR" sz="2800" dirty="0"/>
          </a:p>
          <a:p>
            <a:pPr lvl="1"/>
            <a:r>
              <a:rPr lang="fr-FR" dirty="0"/>
              <a:t>Batterie de secours : OFF</a:t>
            </a:r>
            <a:endParaRPr lang="fr-FR" sz="2800" dirty="0"/>
          </a:p>
          <a:p>
            <a:pPr lvl="1"/>
            <a:r>
              <a:rPr lang="fr-FR" dirty="0"/>
              <a:t>Volets de capot : FERMES</a:t>
            </a:r>
            <a:endParaRPr lang="fr-FR" sz="2800" dirty="0"/>
          </a:p>
          <a:p>
            <a:pPr lvl="1"/>
            <a:r>
              <a:rPr lang="fr-FR" dirty="0"/>
              <a:t>Réservoir : SELECTION du réservoir « le plus haut </a:t>
            </a:r>
            <a:r>
              <a:rPr lang="fr-FR" dirty="0" smtClean="0"/>
              <a:t> »</a:t>
            </a:r>
            <a:endParaRPr lang="fr-FR" sz="2800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50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POH / Performance: </a:t>
            </a:r>
            <a:r>
              <a:rPr lang="fr-FR" sz="3200" b="1" dirty="0" smtClean="0"/>
              <a:t>décollage court à MTOW</a:t>
            </a:r>
            <a:endParaRPr lang="fr-FR" sz="3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9962" t="27733" r="26963" b="17667"/>
          <a:stretch>
            <a:fillRect/>
          </a:stretch>
        </p:blipFill>
        <p:spPr bwMode="auto">
          <a:xfrm>
            <a:off x="2173580" y="1524000"/>
            <a:ext cx="535074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48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POH / Performance: </a:t>
            </a:r>
            <a:r>
              <a:rPr lang="fr-FR" sz="3200" b="1" dirty="0" smtClean="0"/>
              <a:t>taux de montée à MTOW </a:t>
            </a:r>
            <a:endParaRPr lang="fr-FR" sz="3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8387" t="18634" r="28538" b="19767"/>
          <a:stretch>
            <a:fillRect/>
          </a:stretch>
        </p:blipFill>
        <p:spPr bwMode="auto">
          <a:xfrm>
            <a:off x="2002390" y="1337094"/>
            <a:ext cx="5089890" cy="533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461699" y="6083103"/>
            <a:ext cx="4017929" cy="23098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04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Performance: </a:t>
            </a:r>
            <a:r>
              <a:rPr lang="fr-FR" b="1" dirty="0" smtClean="0"/>
              <a:t>croisière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6894154" cy="4876800"/>
          </a:xfrm>
        </p:spPr>
        <p:txBody>
          <a:bodyPr/>
          <a:lstStyle/>
          <a:p>
            <a:r>
              <a:rPr lang="fr-FR" dirty="0" smtClean="0"/>
              <a:t>Se référer au manuel de vol section Performance</a:t>
            </a:r>
          </a:p>
          <a:p>
            <a:r>
              <a:rPr lang="fr-FR" dirty="0" smtClean="0"/>
              <a:t>Une table de performance croisière par tranche de 2000ft en condition ISA</a:t>
            </a:r>
          </a:p>
          <a:p>
            <a:r>
              <a:rPr lang="fr-FR" dirty="0" smtClean="0"/>
              <a:t>N’UTILISER les fuel flow indiqués dans le manuel QUE pour contrôle a posteriori</a:t>
            </a:r>
            <a:endParaRPr lang="fr-FR" dirty="0"/>
          </a:p>
          <a:p>
            <a:r>
              <a:rPr lang="fr-FR" dirty="0" smtClean="0"/>
              <a:t>POUR MEMOIRE PROCEDURE NORMALE:</a:t>
            </a:r>
          </a:p>
          <a:p>
            <a:pPr lvl="1"/>
            <a:r>
              <a:rPr lang="fr-FR" dirty="0" smtClean="0"/>
              <a:t>PA: entre 20 et 22</a:t>
            </a:r>
          </a:p>
          <a:p>
            <a:pPr lvl="1"/>
            <a:r>
              <a:rPr lang="fr-FR" dirty="0" smtClean="0"/>
              <a:t>RPM: entre 2000 et 2200</a:t>
            </a:r>
          </a:p>
          <a:p>
            <a:pPr lvl="1"/>
            <a:r>
              <a:rPr lang="fr-FR" b="1" dirty="0" smtClean="0">
                <a:solidFill>
                  <a:srgbClr val="FF0000"/>
                </a:solidFill>
              </a:rPr>
              <a:t>MIXTURE: ajustée telle que</a:t>
            </a:r>
          </a:p>
          <a:p>
            <a:pPr lvl="2"/>
            <a:r>
              <a:rPr lang="fr-FR" b="1" dirty="0" smtClean="0">
                <a:solidFill>
                  <a:srgbClr val="FF0000"/>
                </a:solidFill>
              </a:rPr>
              <a:t>Si LEAN ASSIST: D-PEAK = - 40-50 °F (</a:t>
            </a:r>
            <a:r>
              <a:rPr lang="fr-FR" b="1" dirty="0" err="1" smtClean="0">
                <a:solidFill>
                  <a:srgbClr val="FF0000"/>
                </a:solidFill>
              </a:rPr>
              <a:t>ie</a:t>
            </a:r>
            <a:r>
              <a:rPr lang="fr-FR" b="1" dirty="0" smtClean="0">
                <a:solidFill>
                  <a:srgbClr val="FF0000"/>
                </a:solidFill>
              </a:rPr>
              <a:t> 50° </a:t>
            </a:r>
            <a:r>
              <a:rPr lang="fr-FR" b="1" dirty="0" err="1" smtClean="0">
                <a:solidFill>
                  <a:srgbClr val="FF0000"/>
                </a:solidFill>
              </a:rPr>
              <a:t>rich</a:t>
            </a:r>
            <a:r>
              <a:rPr lang="fr-FR" b="1" dirty="0" smtClean="0">
                <a:solidFill>
                  <a:srgbClr val="FF0000"/>
                </a:solidFill>
              </a:rPr>
              <a:t>-of-</a:t>
            </a:r>
            <a:r>
              <a:rPr lang="fr-FR" b="1" dirty="0" err="1" smtClean="0">
                <a:solidFill>
                  <a:srgbClr val="FF0000"/>
                </a:solidFill>
              </a:rPr>
              <a:t>peak</a:t>
            </a:r>
            <a:r>
              <a:rPr lang="fr-FR" b="1" dirty="0" smtClean="0">
                <a:solidFill>
                  <a:srgbClr val="FF0000"/>
                </a:solidFill>
              </a:rPr>
              <a:t>)</a:t>
            </a:r>
          </a:p>
          <a:p>
            <a:pPr lvl="2"/>
            <a:r>
              <a:rPr lang="fr-FR" b="1" dirty="0" smtClean="0">
                <a:solidFill>
                  <a:srgbClr val="FF0000"/>
                </a:solidFill>
              </a:rPr>
              <a:t>Si pas de LEAN ASSIST, EGT max = 1350 °F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5553" y="1689100"/>
            <a:ext cx="148590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Performance: </a:t>
            </a:r>
            <a:r>
              <a:rPr lang="fr-FR" b="1" dirty="0" smtClean="0"/>
              <a:t>croisière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opération, on </a:t>
            </a:r>
            <a:r>
              <a:rPr lang="fr-FR" dirty="0" smtClean="0"/>
              <a:t>retient pour référence au FL100:</a:t>
            </a:r>
          </a:p>
          <a:p>
            <a:pPr lvl="1"/>
            <a:r>
              <a:rPr lang="fr-FR" dirty="0" smtClean="0"/>
              <a:t>PA </a:t>
            </a:r>
            <a:r>
              <a:rPr lang="fr-FR" dirty="0" smtClean="0"/>
              <a:t>= </a:t>
            </a:r>
            <a:r>
              <a:rPr lang="fr-FR" dirty="0" smtClean="0"/>
              <a:t>22" </a:t>
            </a:r>
          </a:p>
          <a:p>
            <a:pPr lvl="1"/>
            <a:r>
              <a:rPr lang="fr-FR" dirty="0" smtClean="0"/>
              <a:t>RPM </a:t>
            </a:r>
            <a:r>
              <a:rPr lang="fr-FR" dirty="0" smtClean="0"/>
              <a:t>= </a:t>
            </a:r>
            <a:r>
              <a:rPr lang="fr-FR" dirty="0" smtClean="0"/>
              <a:t>2200</a:t>
            </a:r>
            <a:endParaRPr lang="fr-FR" dirty="0" smtClean="0"/>
          </a:p>
          <a:p>
            <a:pPr lvl="1"/>
            <a:r>
              <a:rPr lang="fr-FR" dirty="0" smtClean="0"/>
              <a:t>TAS = </a:t>
            </a:r>
            <a:r>
              <a:rPr lang="fr-FR" dirty="0" smtClean="0"/>
              <a:t>140kt</a:t>
            </a:r>
            <a:endParaRPr lang="fr-FR" dirty="0" smtClean="0"/>
          </a:p>
          <a:p>
            <a:pPr lvl="1"/>
            <a:r>
              <a:rPr lang="fr-FR" dirty="0" smtClean="0"/>
              <a:t>Conso: 12,5 </a:t>
            </a:r>
            <a:r>
              <a:rPr lang="fr-FR" dirty="0" smtClean="0"/>
              <a:t>GPH</a:t>
            </a:r>
            <a:endParaRPr lang="fr-FR" dirty="0" smtClean="0"/>
          </a:p>
          <a:p>
            <a:pPr lvl="1"/>
            <a:r>
              <a:rPr lang="fr-FR" dirty="0" smtClean="0"/>
              <a:t>Autonomie avec 87 gal: 6,5h</a:t>
            </a:r>
          </a:p>
        </p:txBody>
      </p:sp>
    </p:spTree>
    <p:extLst>
      <p:ext uri="{BB962C8B-B14F-4D97-AF65-F5344CB8AC3E}">
        <p14:creationId xmlns:p14="http://schemas.microsoft.com/office/powerpoint/2010/main" val="114551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Performance: </a:t>
            </a:r>
            <a:r>
              <a:rPr lang="fr-FR" b="1" dirty="0" smtClean="0"/>
              <a:t>autonomie</a:t>
            </a:r>
            <a:endParaRPr lang="fr-FR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49018" t="12334" r="36020" b="79966"/>
          <a:stretch>
            <a:fillRect/>
          </a:stretch>
        </p:blipFill>
        <p:spPr bwMode="auto">
          <a:xfrm>
            <a:off x="992037" y="1626382"/>
            <a:ext cx="2382621" cy="68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40749" t="19334" r="27357" b="66666"/>
          <a:stretch>
            <a:fillRect/>
          </a:stretch>
        </p:blipFill>
        <p:spPr bwMode="auto">
          <a:xfrm>
            <a:off x="4748442" y="3554082"/>
            <a:ext cx="4156940" cy="102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42324" t="34034" r="30901" b="18367"/>
          <a:stretch>
            <a:fillRect/>
          </a:stretch>
        </p:blipFill>
        <p:spPr bwMode="auto">
          <a:xfrm>
            <a:off x="190281" y="2316088"/>
            <a:ext cx="4183411" cy="418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756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POH / Performance: </a:t>
            </a:r>
            <a:r>
              <a:rPr lang="fr-FR" sz="3200" b="1" dirty="0" smtClean="0"/>
              <a:t>atterrissage court à MTOW</a:t>
            </a:r>
            <a:endParaRPr lang="fr-FR" sz="32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6305572"/>
            <a:ext cx="9079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u="sng" dirty="0" smtClean="0"/>
              <a:t>NOTE OPERATIONNELLE</a:t>
            </a:r>
            <a:r>
              <a:rPr lang="fr-FR" sz="1400" dirty="0" smtClean="0"/>
              <a:t>: une piste de 500m [non en altitude] est habituellement retenue pour un atterrissage en sécurité </a:t>
            </a:r>
            <a:endParaRPr lang="fr-FR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37994" t="11634" r="28144" b="26067"/>
          <a:stretch>
            <a:fillRect/>
          </a:stretch>
        </p:blipFill>
        <p:spPr bwMode="auto">
          <a:xfrm>
            <a:off x="138022" y="1524000"/>
            <a:ext cx="4509254" cy="4666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37994" t="73933" r="28144" b="3668"/>
          <a:stretch>
            <a:fillRect/>
          </a:stretch>
        </p:blipFill>
        <p:spPr bwMode="auto">
          <a:xfrm>
            <a:off x="4647276" y="2924355"/>
            <a:ext cx="4391585" cy="163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303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POH / </a:t>
            </a:r>
            <a:r>
              <a:rPr lang="fr-FR" b="1" dirty="0" smtClean="0"/>
              <a:t>Masse et centrage</a:t>
            </a:r>
            <a:endParaRPr lang="fr-FR" b="1" dirty="0"/>
          </a:p>
        </p:txBody>
      </p:sp>
      <p:pic>
        <p:nvPicPr>
          <p:cNvPr id="5" name="Image 4" descr="photo 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2" y="1631643"/>
            <a:ext cx="2768850" cy="4153274"/>
          </a:xfrm>
          <a:prstGeom prst="rect">
            <a:avLst/>
          </a:prstGeom>
        </p:spPr>
      </p:pic>
      <p:pic>
        <p:nvPicPr>
          <p:cNvPr id="6" name="Image 5" descr="photo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877" y="1631642"/>
            <a:ext cx="2768850" cy="41532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15191" y="6212117"/>
            <a:ext cx="8574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App W&amp;B (</a:t>
            </a:r>
            <a:r>
              <a:rPr lang="fr-FR" sz="2000" b="1" dirty="0" err="1" smtClean="0"/>
              <a:t>Nextgen</a:t>
            </a:r>
            <a:r>
              <a:rPr lang="fr-FR" sz="2000" b="1" dirty="0" smtClean="0"/>
              <a:t>): les données pour le </a:t>
            </a:r>
            <a:r>
              <a:rPr lang="fr-FR" sz="2000" b="1" dirty="0" err="1" smtClean="0"/>
              <a:t>Cessna</a:t>
            </a:r>
            <a:r>
              <a:rPr lang="fr-FR" sz="2000" b="1" dirty="0" smtClean="0"/>
              <a:t> 182 </a:t>
            </a:r>
            <a:r>
              <a:rPr lang="fr-FR" sz="2000" b="1" dirty="0" err="1" smtClean="0"/>
              <a:t>T</a:t>
            </a:r>
            <a:r>
              <a:rPr lang="fr-FR" sz="2000" b="1" dirty="0" smtClean="0"/>
              <a:t> NAV III sont disponibles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21314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/>
              <a:t>POH / </a:t>
            </a:r>
            <a:r>
              <a:rPr lang="fr-FR" sz="3400" b="1" dirty="0"/>
              <a:t>Description des </a:t>
            </a:r>
            <a:r>
              <a:rPr lang="fr-FR" sz="3400" b="1" dirty="0" smtClean="0"/>
              <a:t>systèmes électriques</a:t>
            </a:r>
            <a:endParaRPr lang="fr-FR" sz="3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9962" t="8134" r="26963" b="6467"/>
          <a:stretch>
            <a:fillRect/>
          </a:stretch>
        </p:blipFill>
        <p:spPr bwMode="auto">
          <a:xfrm>
            <a:off x="2663646" y="1377350"/>
            <a:ext cx="3650890" cy="530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58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/>
              <a:t>POH / </a:t>
            </a:r>
            <a:r>
              <a:rPr lang="fr-FR" sz="3400" b="1" dirty="0"/>
              <a:t>Description des systèmes électriques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0"/>
            <a:ext cx="8368133" cy="4876800"/>
          </a:xfrm>
        </p:spPr>
        <p:txBody>
          <a:bodyPr/>
          <a:lstStyle/>
          <a:p>
            <a:r>
              <a:rPr lang="fr-FR" u="sng" dirty="0" smtClean="0"/>
              <a:t>2 bus électriques et 2 bus avioniques + </a:t>
            </a:r>
            <a:r>
              <a:rPr lang="fr-FR" b="1" u="sng" dirty="0" smtClean="0"/>
              <a:t>1 bus essentiel</a:t>
            </a:r>
          </a:p>
          <a:p>
            <a:r>
              <a:rPr lang="fr-FR" dirty="0" smtClean="0"/>
              <a:t>Les </a:t>
            </a:r>
            <a:r>
              <a:rPr lang="fr-FR" u="sng" dirty="0" smtClean="0"/>
              <a:t>2 BUS électriques </a:t>
            </a:r>
            <a:r>
              <a:rPr lang="fr-FR" dirty="0" smtClean="0"/>
              <a:t>sont alimentés par le MASTER</a:t>
            </a:r>
          </a:p>
          <a:p>
            <a:pPr lvl="1"/>
            <a:r>
              <a:rPr lang="fr-FR" b="1" dirty="0" smtClean="0"/>
              <a:t>1</a:t>
            </a:r>
            <a:r>
              <a:rPr lang="fr-FR" dirty="0" smtClean="0"/>
              <a:t>: Pompe électrique, volets, LDG Lights, </a:t>
            </a:r>
            <a:r>
              <a:rPr lang="fr-FR" dirty="0" err="1" smtClean="0"/>
              <a:t>Cabin</a:t>
            </a:r>
            <a:r>
              <a:rPr lang="fr-FR" dirty="0" smtClean="0"/>
              <a:t> 12v, </a:t>
            </a:r>
            <a:r>
              <a:rPr lang="fr-FR" b="1" dirty="0" smtClean="0"/>
              <a:t>BUS AVN 1</a:t>
            </a:r>
          </a:p>
          <a:p>
            <a:pPr lvl="1"/>
            <a:r>
              <a:rPr lang="fr-FR" b="1" dirty="0" smtClean="0"/>
              <a:t>2</a:t>
            </a:r>
            <a:r>
              <a:rPr lang="fr-FR" dirty="0" smtClean="0"/>
              <a:t>: Pitot + </a:t>
            </a:r>
            <a:r>
              <a:rPr lang="fr-FR" dirty="0" err="1" smtClean="0"/>
              <a:t>Stall</a:t>
            </a:r>
            <a:r>
              <a:rPr lang="fr-FR" dirty="0" smtClean="0"/>
              <a:t> </a:t>
            </a:r>
            <a:r>
              <a:rPr lang="fr-FR" dirty="0" err="1" smtClean="0"/>
              <a:t>Heat</a:t>
            </a:r>
            <a:r>
              <a:rPr lang="fr-FR" dirty="0" smtClean="0"/>
              <a:t>, NAV + Taxi Lights, </a:t>
            </a:r>
            <a:r>
              <a:rPr lang="fr-FR" dirty="0" err="1" smtClean="0"/>
              <a:t>Strobes</a:t>
            </a:r>
            <a:r>
              <a:rPr lang="fr-FR" dirty="0" smtClean="0"/>
              <a:t>, Panel Lights, </a:t>
            </a:r>
            <a:r>
              <a:rPr lang="fr-FR" b="1" dirty="0" smtClean="0"/>
              <a:t>BUS AVN 2</a:t>
            </a:r>
          </a:p>
          <a:p>
            <a:r>
              <a:rPr lang="fr-FR" dirty="0" smtClean="0"/>
              <a:t>Les </a:t>
            </a:r>
            <a:r>
              <a:rPr lang="fr-FR" u="sng" dirty="0" smtClean="0"/>
              <a:t>2 bus avioniques </a:t>
            </a:r>
            <a:r>
              <a:rPr lang="fr-FR" dirty="0" smtClean="0"/>
              <a:t>sont alimentés par le MASTER et sont commandés par le switch avionique:</a:t>
            </a:r>
          </a:p>
          <a:p>
            <a:pPr lvl="1"/>
            <a:r>
              <a:rPr lang="fr-FR" dirty="0" smtClean="0"/>
              <a:t>1 : PFD, ADC, AHRS, NAV/COMM/GPS1, EIS, STORMSCOPE, EIS</a:t>
            </a:r>
          </a:p>
          <a:p>
            <a:pPr lvl="1"/>
            <a:r>
              <a:rPr lang="fr-FR" dirty="0" smtClean="0"/>
              <a:t>2 : MFD, XPDR, NAV/COMM/GPS2, AUDIO PANEL, AUTO-PILOT</a:t>
            </a:r>
          </a:p>
          <a:p>
            <a:r>
              <a:rPr lang="fr-FR" dirty="0" smtClean="0">
                <a:solidFill>
                  <a:schemeClr val="bg2"/>
                </a:solidFill>
              </a:rPr>
              <a:t>Le bus essentiel (</a:t>
            </a:r>
            <a:r>
              <a:rPr lang="fr-FR" b="1" dirty="0" smtClean="0">
                <a:solidFill>
                  <a:schemeClr val="bg2"/>
                </a:solidFill>
              </a:rPr>
              <a:t>E BUS</a:t>
            </a:r>
            <a:r>
              <a:rPr lang="fr-FR" dirty="0" smtClean="0">
                <a:solidFill>
                  <a:schemeClr val="bg2"/>
                </a:solidFill>
              </a:rPr>
              <a:t>) est alimenté par les bus électriques 1 et 2 [redondance] OU, lorsque la tension moyennée à leurs bornes (</a:t>
            </a:r>
            <a:r>
              <a:rPr lang="fr-FR" b="1" dirty="0" smtClean="0">
                <a:solidFill>
                  <a:schemeClr val="bg2"/>
                </a:solidFill>
              </a:rPr>
              <a:t>M BUS</a:t>
            </a:r>
            <a:r>
              <a:rPr lang="fr-FR" dirty="0" smtClean="0">
                <a:solidFill>
                  <a:schemeClr val="bg2"/>
                </a:solidFill>
              </a:rPr>
              <a:t>) est inférieure à 20V, </a:t>
            </a:r>
            <a:r>
              <a:rPr lang="fr-FR" u="sng" dirty="0" smtClean="0">
                <a:solidFill>
                  <a:schemeClr val="bg2"/>
                </a:solidFill>
              </a:rPr>
              <a:t>par la batterie de secours (STDBY)</a:t>
            </a:r>
          </a:p>
          <a:p>
            <a:pPr lvl="1"/>
            <a:r>
              <a:rPr lang="fr-FR" b="1" dirty="0" smtClean="0"/>
              <a:t>E : PFD, ADC, AHRS, NAV/COMM/GPS1, STBY INST LIGHTS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1946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 smtClean="0"/>
              <a:t>POH / </a:t>
            </a:r>
            <a:r>
              <a:rPr lang="fr-FR" sz="3400" b="1" dirty="0" smtClean="0"/>
              <a:t>Description des systèmes: Nota Bene</a:t>
            </a:r>
            <a:endParaRPr lang="fr-FR" sz="3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Essais moteurs</a:t>
            </a:r>
          </a:p>
          <a:p>
            <a:pPr lvl="1"/>
            <a:r>
              <a:rPr lang="fr-FR" dirty="0" smtClean="0"/>
              <a:t>Magnéto </a:t>
            </a:r>
            <a:r>
              <a:rPr lang="fr-FR" u="sng" dirty="0" smtClean="0"/>
              <a:t>et</a:t>
            </a:r>
            <a:r>
              <a:rPr lang="fr-FR" dirty="0" smtClean="0"/>
              <a:t> régulations d’hélice à 1800rpm</a:t>
            </a:r>
          </a:p>
          <a:p>
            <a:pPr lvl="2"/>
            <a:r>
              <a:rPr lang="fr-FR" dirty="0" smtClean="0"/>
              <a:t>Perte environ 120 </a:t>
            </a:r>
            <a:r>
              <a:rPr lang="fr-FR" dirty="0" err="1" smtClean="0"/>
              <a:t>rpm</a:t>
            </a:r>
            <a:r>
              <a:rPr lang="fr-FR" dirty="0" smtClean="0"/>
              <a:t> sur chacune des magnéto</a:t>
            </a:r>
          </a:p>
          <a:p>
            <a:pPr lvl="1"/>
            <a:r>
              <a:rPr lang="fr-FR" dirty="0" smtClean="0"/>
              <a:t>Lors des essais </a:t>
            </a:r>
            <a:r>
              <a:rPr lang="fr-FR" dirty="0" smtClean="0"/>
              <a:t>magnéto</a:t>
            </a:r>
            <a:r>
              <a:rPr lang="fr-FR" dirty="0" smtClean="0"/>
              <a:t>, monitorer </a:t>
            </a:r>
            <a:r>
              <a:rPr lang="fr-FR" dirty="0" smtClean="0"/>
              <a:t>les valeurs d’EGT </a:t>
            </a:r>
            <a:r>
              <a:rPr lang="fr-FR" dirty="0" smtClean="0"/>
              <a:t>pour vérifier le bon fonctionnement de l’allumage dans chaque cylindre</a:t>
            </a:r>
          </a:p>
          <a:p>
            <a:r>
              <a:rPr lang="fr-FR" dirty="0" smtClean="0"/>
              <a:t>Avionique</a:t>
            </a:r>
          </a:p>
          <a:p>
            <a:pPr lvl="1"/>
            <a:r>
              <a:rPr lang="fr-FR" dirty="0" smtClean="0"/>
              <a:t>Utilisation du totalisateur d’essence / ordinateur de bord</a:t>
            </a:r>
          </a:p>
          <a:p>
            <a:pPr lvl="1"/>
            <a:r>
              <a:rPr lang="fr-FR" dirty="0" smtClean="0"/>
              <a:t>Utilisation du LEAN ASSIST</a:t>
            </a:r>
          </a:p>
          <a:p>
            <a:pPr lvl="1"/>
            <a:r>
              <a:rPr lang="fr-FR" b="1" dirty="0" smtClean="0"/>
              <a:t>QNH = toujours réactualiser 3 fois (G1000, AP et STBY horizon)</a:t>
            </a:r>
          </a:p>
          <a:p>
            <a:pPr lvl="1"/>
            <a:r>
              <a:rPr lang="fr-FR" dirty="0" smtClean="0"/>
              <a:t>Réglage luminosité écran</a:t>
            </a:r>
          </a:p>
          <a:p>
            <a:r>
              <a:rPr lang="fr-FR" dirty="0" smtClean="0"/>
              <a:t>Fonctionnement </a:t>
            </a:r>
            <a:r>
              <a:rPr lang="fr-FR" dirty="0" smtClean="0"/>
              <a:t>Ventilation</a:t>
            </a:r>
            <a:r>
              <a:rPr lang="fr-FR" dirty="0" smtClean="0"/>
              <a:t>, Chauffage cabine et </a:t>
            </a:r>
            <a:r>
              <a:rPr lang="fr-FR" dirty="0" err="1" smtClean="0"/>
              <a:t>Defrost</a:t>
            </a:r>
            <a:endParaRPr lang="fr-FR" dirty="0" smtClean="0"/>
          </a:p>
          <a:p>
            <a:r>
              <a:rPr lang="fr-FR" dirty="0" smtClean="0"/>
              <a:t>Horizon de secours: fonctionne avec la pompe à vide</a:t>
            </a:r>
          </a:p>
          <a:p>
            <a:r>
              <a:rPr lang="fr-FR" dirty="0" smtClean="0"/>
              <a:t>Eclairages disponibles en cabine</a:t>
            </a:r>
          </a:p>
        </p:txBody>
      </p:sp>
    </p:spTree>
    <p:extLst>
      <p:ext uri="{BB962C8B-B14F-4D97-AF65-F5344CB8AC3E}">
        <p14:creationId xmlns:p14="http://schemas.microsoft.com/office/powerpoint/2010/main" val="103127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400" dirty="0"/>
              <a:t>POH / </a:t>
            </a:r>
            <a:r>
              <a:rPr lang="fr-FR" sz="3400" b="1" dirty="0"/>
              <a:t>Description des systèmes: Nota Bene</a:t>
            </a:r>
            <a:endParaRPr lang="fr-FR" sz="3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Avertisseur de décrochage: bénéficie d’un dégivrage électrique (commande groupée avec celle du réchauffe </a:t>
            </a:r>
            <a:r>
              <a:rPr lang="fr-FR" dirty="0" err="1" smtClean="0"/>
              <a:t>pitot</a:t>
            </a:r>
            <a:r>
              <a:rPr lang="fr-FR" dirty="0" smtClean="0"/>
              <a:t>).</a:t>
            </a:r>
          </a:p>
          <a:p>
            <a:r>
              <a:rPr lang="fr-FR" dirty="0" smtClean="0"/>
              <a:t>Musique: AUDIO IN</a:t>
            </a:r>
          </a:p>
          <a:p>
            <a:r>
              <a:rPr lang="fr-FR" dirty="0" smtClean="0"/>
              <a:t>Antennes… A connaître et contrôler lors de la pré-vol</a:t>
            </a:r>
          </a:p>
          <a:p>
            <a:r>
              <a:rPr lang="fr-FR" dirty="0" smtClean="0"/>
              <a:t>Prises allume-cigare:</a:t>
            </a:r>
          </a:p>
          <a:p>
            <a:pPr lvl="1"/>
            <a:r>
              <a:rPr lang="fr-FR" dirty="0" smtClean="0"/>
              <a:t>Commandée </a:t>
            </a:r>
            <a:r>
              <a:rPr lang="fr-FR" dirty="0" smtClean="0"/>
              <a:t>par </a:t>
            </a:r>
            <a:r>
              <a:rPr lang="fr-FR" dirty="0" smtClean="0"/>
              <a:t>l’interrupteur « CABIN </a:t>
            </a:r>
            <a:r>
              <a:rPr lang="fr-FR" dirty="0" smtClean="0"/>
              <a:t>PWR </a:t>
            </a:r>
            <a:r>
              <a:rPr lang="fr-FR" dirty="0" smtClean="0"/>
              <a:t>12V »</a:t>
            </a:r>
            <a:endParaRPr lang="fr-FR" dirty="0" smtClean="0"/>
          </a:p>
          <a:p>
            <a:pPr lvl="1"/>
            <a:r>
              <a:rPr lang="fr-FR" dirty="0" smtClean="0"/>
              <a:t>Doit être arrêté pour les phases de décollage et atterrissage</a:t>
            </a:r>
          </a:p>
          <a:p>
            <a:pPr lvl="1"/>
            <a:r>
              <a:rPr lang="fr-FR" dirty="0" smtClean="0"/>
              <a:t>Permet d’activer le système de météo satellite </a:t>
            </a:r>
            <a:r>
              <a:rPr lang="fr-FR" dirty="0" smtClean="0"/>
              <a:t>ADL120</a:t>
            </a:r>
            <a:endParaRPr lang="fr-FR" dirty="0" smtClean="0"/>
          </a:p>
          <a:p>
            <a:r>
              <a:rPr lang="fr-FR" dirty="0" smtClean="0"/>
              <a:t>Balise de détresse 406mhz</a:t>
            </a:r>
          </a:p>
          <a:p>
            <a:pPr lvl="1"/>
            <a:r>
              <a:rPr lang="fr-FR" dirty="0" smtClean="0"/>
              <a:t>JAUNE, PORTATIVE, dans l’aumônière côté </a:t>
            </a:r>
            <a:r>
              <a:rPr lang="fr-FR" dirty="0" smtClean="0"/>
              <a:t>pilote</a:t>
            </a:r>
          </a:p>
          <a:p>
            <a:pPr lvl="1"/>
            <a:r>
              <a:rPr lang="fr-FR" dirty="0" smtClean="0"/>
              <a:t>Activation manuelle en cas de détresse. A PORTER AUTOUR DU COU.</a:t>
            </a:r>
            <a:endParaRPr lang="fr-FR" dirty="0" smtClean="0"/>
          </a:p>
          <a:p>
            <a:pPr lvl="1"/>
            <a:r>
              <a:rPr lang="fr-FR" dirty="0" smtClean="0"/>
              <a:t>DOIT Y RESTER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1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quittant l’avion…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Pleins faits avec la carte Total !</a:t>
            </a:r>
          </a:p>
          <a:p>
            <a:r>
              <a:rPr lang="fr-FR" dirty="0"/>
              <a:t>Rajout du pétrole dans le totaliseur </a:t>
            </a:r>
            <a:r>
              <a:rPr lang="fr-FR" u="sng" dirty="0"/>
              <a:t>moins</a:t>
            </a:r>
            <a:r>
              <a:rPr lang="fr-FR" dirty="0"/>
              <a:t> 5 gallons de sécurité (soit avec les pleins, 82 US Gal dans le totaliseur)</a:t>
            </a:r>
            <a:r>
              <a:rPr lang="fr-FR" u="sng" dirty="0"/>
              <a:t> </a:t>
            </a:r>
            <a:endParaRPr lang="fr-FR" u="sng" dirty="0" smtClean="0"/>
          </a:p>
          <a:p>
            <a:r>
              <a:rPr lang="fr-FR" u="sng" dirty="0" smtClean="0"/>
              <a:t>AU PARKING:</a:t>
            </a:r>
            <a:endParaRPr lang="fr-FR" dirty="0" smtClean="0"/>
          </a:p>
          <a:p>
            <a:pPr lvl="1"/>
            <a:r>
              <a:rPr lang="fr-FR" dirty="0"/>
              <a:t>Fermeture des volets de capot une fois au parking</a:t>
            </a:r>
            <a:r>
              <a:rPr lang="fr-FR" dirty="0" smtClean="0"/>
              <a:t>.</a:t>
            </a:r>
          </a:p>
          <a:p>
            <a:pPr lvl="1"/>
            <a:r>
              <a:rPr lang="fr-FR" dirty="0"/>
              <a:t>Sélection du réservoir droit ou gauche au parking pour éviter le débordement. Réservoir « le plus haut » si pente</a:t>
            </a:r>
            <a:r>
              <a:rPr lang="fr-FR" dirty="0" smtClean="0"/>
              <a:t>.</a:t>
            </a:r>
          </a:p>
          <a:p>
            <a:pPr lvl="1"/>
            <a:r>
              <a:rPr lang="fr-FR" dirty="0"/>
              <a:t>Tous les interrupteurs OFF sauf BEACON. </a:t>
            </a:r>
            <a:endParaRPr lang="fr-FR" dirty="0" smtClean="0"/>
          </a:p>
          <a:p>
            <a:pPr lvl="1"/>
            <a:r>
              <a:rPr lang="fr-FR" dirty="0"/>
              <a:t>Verrouillage des </a:t>
            </a:r>
            <a:r>
              <a:rPr lang="fr-FR" dirty="0" smtClean="0"/>
              <a:t>commandes</a:t>
            </a:r>
          </a:p>
          <a:p>
            <a:pPr lvl="1"/>
            <a:r>
              <a:rPr lang="fr-FR" dirty="0"/>
              <a:t>P</a:t>
            </a:r>
            <a:r>
              <a:rPr lang="fr-FR" dirty="0" smtClean="0"/>
              <a:t>ose </a:t>
            </a:r>
            <a:r>
              <a:rPr lang="fr-FR" dirty="0"/>
              <a:t>du cache </a:t>
            </a:r>
            <a:r>
              <a:rPr lang="fr-FR" dirty="0" err="1"/>
              <a:t>pitot</a:t>
            </a:r>
            <a:r>
              <a:rPr lang="fr-FR" dirty="0" smtClean="0"/>
              <a:t>.</a:t>
            </a:r>
          </a:p>
          <a:p>
            <a:r>
              <a:rPr lang="fr-FR" dirty="0" smtClean="0"/>
              <a:t>Portes et soutes toujours verrouillées.</a:t>
            </a:r>
          </a:p>
          <a:p>
            <a:r>
              <a:rPr lang="fr-FR" dirty="0"/>
              <a:t>Bâcher (attention aux antennes) et </a:t>
            </a:r>
            <a:r>
              <a:rPr lang="fr-FR" dirty="0" err="1"/>
              <a:t>saisiner</a:t>
            </a:r>
            <a:r>
              <a:rPr lang="fr-FR" dirty="0"/>
              <a:t> </a:t>
            </a:r>
            <a:r>
              <a:rPr lang="fr-FR" dirty="0" smtClean="0"/>
              <a:t>l’avion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83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Dans le carnet de vol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CdB</a:t>
            </a:r>
            <a:r>
              <a:rPr lang="fr-FR" dirty="0" smtClean="0"/>
              <a:t>, Aérodrome de départ et d’arrivée</a:t>
            </a:r>
          </a:p>
          <a:p>
            <a:r>
              <a:rPr lang="fr-FR" dirty="0" smtClean="0"/>
              <a:t>Temps de vol « block </a:t>
            </a:r>
            <a:r>
              <a:rPr lang="fr-FR" dirty="0" smtClean="0"/>
              <a:t>– </a:t>
            </a:r>
            <a:r>
              <a:rPr lang="fr-FR" dirty="0" smtClean="0"/>
              <a:t>block »</a:t>
            </a:r>
            <a:endParaRPr lang="fr-FR" dirty="0" smtClean="0"/>
          </a:p>
          <a:p>
            <a:r>
              <a:rPr lang="fr-FR" dirty="0" err="1" smtClean="0"/>
              <a:t>Horamètre</a:t>
            </a:r>
            <a:r>
              <a:rPr lang="fr-FR" dirty="0" smtClean="0"/>
              <a:t> au départ et à l’arrivée (instrument analogique</a:t>
            </a:r>
            <a:r>
              <a:rPr lang="fr-FR" dirty="0" smtClean="0"/>
              <a:t>, au-dessus de l’ADF)</a:t>
            </a:r>
          </a:p>
          <a:p>
            <a:r>
              <a:rPr lang="fr-FR" dirty="0" smtClean="0"/>
              <a:t>Pétrole et huile rajoutés, au départ et / ou à l’arrivée</a:t>
            </a:r>
          </a:p>
          <a:p>
            <a:r>
              <a:rPr lang="fr-FR" dirty="0" smtClean="0"/>
              <a:t>Toute anomalie doit être </a:t>
            </a:r>
            <a:r>
              <a:rPr lang="fr-FR" dirty="0" smtClean="0"/>
              <a:t>signalée sans délai</a:t>
            </a:r>
            <a:endParaRPr lang="fr-FR" dirty="0" smtClean="0"/>
          </a:p>
          <a:p>
            <a:endParaRPr lang="fr-FR" dirty="0"/>
          </a:p>
          <a:p>
            <a:r>
              <a:rPr lang="fr-FR" b="1" dirty="0" smtClean="0"/>
              <a:t>REMPLIR LE CARNET DE BORD NUMERIQUE SUR L’ESPACE </a:t>
            </a:r>
            <a:r>
              <a:rPr lang="fr-FR" b="1" smtClean="0"/>
              <a:t>GOOGLE </a:t>
            </a:r>
            <a:r>
              <a:rPr lang="fr-FR" b="1" smtClean="0"/>
              <a:t>DRIVE AVEC LES IDENTIFIANTS FOURNIS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2273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412</TotalTime>
  <Words>1712</Words>
  <Application>Microsoft Macintosh PowerPoint</Application>
  <PresentationFormat>Présentation à l'écran (4:3)</PresentationFormat>
  <Paragraphs>293</Paragraphs>
  <Slides>35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1" baseType="lpstr">
      <vt:lpstr>Calibri</vt:lpstr>
      <vt:lpstr>Cambria</vt:lpstr>
      <vt:lpstr>Wingdings</vt:lpstr>
      <vt:lpstr>Arial</vt:lpstr>
      <vt:lpstr>Clarity</vt:lpstr>
      <vt:lpstr>Document Microsoft Word</vt:lpstr>
      <vt:lpstr>Présentation PowerPoint</vt:lpstr>
      <vt:lpstr>Plan (suivant le POH)</vt:lpstr>
      <vt:lpstr>POH / Général</vt:lpstr>
      <vt:lpstr>POH / Limitations</vt:lpstr>
      <vt:lpstr>POH / Limitations</vt:lpstr>
      <vt:lpstr>POH / Emergency Operations</vt:lpstr>
      <vt:lpstr>POH / Emergency Operations: vitesses</vt:lpstr>
      <vt:lpstr>POH / Emergency Op. : vol plané</vt:lpstr>
      <vt:lpstr>POH / Emergency Operations: feux</vt:lpstr>
      <vt:lpstr>POH / Emergency Op. : givrage</vt:lpstr>
      <vt:lpstr>POH / Emergency Op. : surcharge électrique</vt:lpstr>
      <vt:lpstr>POH / Emergency Op. : faiblesse électrique</vt:lpstr>
      <vt:lpstr>POH / Emergency Op. : refroidissement de l’avionique</vt:lpstr>
      <vt:lpstr>POH / Emergency op. : mécanique</vt:lpstr>
      <vt:lpstr>POH: Normal Procedures: Pré-vol</vt:lpstr>
      <vt:lpstr>POH / Normal procedures: mise en route</vt:lpstr>
      <vt:lpstr>POH / Normal procedures: mise en route à chaud</vt:lpstr>
      <vt:lpstr>POH / Normal procedures: mise en route moteur noyé</vt:lpstr>
      <vt:lpstr>POH / Normal Procedures: vitesses</vt:lpstr>
      <vt:lpstr>POH / Normal Procedures: check-lists</vt:lpstr>
      <vt:lpstr>POH / Normal Procedures: check-lists</vt:lpstr>
      <vt:lpstr>POH / Normal Procedures: check-lists</vt:lpstr>
      <vt:lpstr>POH / Performance: décollage court à MTOW</vt:lpstr>
      <vt:lpstr>POH / Performance: taux de montée à MTOW </vt:lpstr>
      <vt:lpstr>POH / Performance: croisière</vt:lpstr>
      <vt:lpstr>POH / Performance: croisière</vt:lpstr>
      <vt:lpstr>POH / Performance: autonomie</vt:lpstr>
      <vt:lpstr>POH / Performance: atterrissage court à MTOW</vt:lpstr>
      <vt:lpstr>POH / Masse et centrage</vt:lpstr>
      <vt:lpstr>POH / Description des systèmes électriques</vt:lpstr>
      <vt:lpstr>POH / Description des systèmes électriques</vt:lpstr>
      <vt:lpstr>POH / Description des systèmes: Nota Bene</vt:lpstr>
      <vt:lpstr>POH / Description des systèmes: Nota Bene</vt:lpstr>
      <vt:lpstr>En quittant l’avion…</vt:lpstr>
      <vt:lpstr>Dans le carnet de vol</vt:lpstr>
    </vt:vector>
  </TitlesOfParts>
  <Company>ALEX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Alexandre ELKAIM</dc:creator>
  <cp:lastModifiedBy>Alexandre ELKAIM</cp:lastModifiedBy>
  <cp:revision>46</cp:revision>
  <dcterms:created xsi:type="dcterms:W3CDTF">2014-02-16T09:33:11Z</dcterms:created>
  <dcterms:modified xsi:type="dcterms:W3CDTF">2016-06-11T20:29:15Z</dcterms:modified>
</cp:coreProperties>
</file>